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60" r:id="rId3"/>
    <p:sldId id="269" r:id="rId4"/>
    <p:sldId id="270" r:id="rId5"/>
    <p:sldId id="271" r:id="rId6"/>
    <p:sldId id="272" r:id="rId7"/>
    <p:sldId id="273" r:id="rId8"/>
    <p:sldId id="276" r:id="rId9"/>
    <p:sldId id="274" r:id="rId10"/>
    <p:sldId id="275" r:id="rId11"/>
    <p:sldId id="277" r:id="rId12"/>
    <p:sldId id="278" r:id="rId13"/>
    <p:sldId id="279" r:id="rId14"/>
    <p:sldId id="280" r:id="rId15"/>
    <p:sldId id="282" r:id="rId16"/>
    <p:sldId id="283" r:id="rId17"/>
    <p:sldId id="284" r:id="rId18"/>
    <p:sldId id="285" r:id="rId19"/>
    <p:sldId id="281"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6" d="100"/>
          <a:sy n="106"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2/2/2026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2/2/2026</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2/2/2026</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2/2/2026</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2/2/2026</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2/2/2026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2/2/2026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searchgate.net/publication/376228207_Particle_Swarm_Optimization" TargetMode="External"/><Relationship Id="rId2" Type="http://schemas.openxmlformats.org/officeDocument/2006/relationships/hyperlink" Target="https://www.geeksforgeeks.org/machine-learning/particle-swarm-optimization-pso-an-overview/"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220268500_Context_Analysis_Toward_Pragmatics_of_Web_Information_Systems_Desig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894562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Particle Swarm Optimization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7856413"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Thành </a:t>
            </a:r>
            <a:r>
              <a:rPr lang="en-US" sz="2800" b="0" dirty="0" err="1"/>
              <a:t>viên</a:t>
            </a:r>
            <a:r>
              <a:rPr lang="en-US" sz="2800" b="0" dirty="0"/>
              <a:t> : Đinh Xuân Thái Dương - 20235689</a:t>
            </a:r>
          </a:p>
          <a:p>
            <a:r>
              <a:rPr lang="en-US" sz="2800" b="0" dirty="0"/>
              <a:t>		  </a:t>
            </a:r>
            <a:r>
              <a:rPr lang="en-US" sz="2800" b="0" dirty="0" err="1"/>
              <a:t>Đỗ</a:t>
            </a:r>
            <a:r>
              <a:rPr lang="en-US" sz="2800" b="0" dirty="0"/>
              <a:t> Danh Dũng – 20235685</a:t>
            </a:r>
          </a:p>
          <a:p>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59F9B-5EDE-0173-8BA1-C53FDE76919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B124ADC-0D7F-30E9-9FD1-A6029195C917}"/>
              </a:ext>
            </a:extLst>
          </p:cNvPr>
          <p:cNvSpPr>
            <a:spLocks noGrp="1"/>
          </p:cNvSpPr>
          <p:nvPr>
            <p:ph type="title"/>
          </p:nvPr>
        </p:nvSpPr>
        <p:spPr/>
        <p:txBody>
          <a:bodyPr/>
          <a:lstStyle/>
          <a:p>
            <a:r>
              <a:rPr lang="en-US" dirty="0"/>
              <a:t>IV. </a:t>
            </a:r>
            <a:r>
              <a:rPr lang="en-US" dirty="0" err="1"/>
              <a:t>Phân</a:t>
            </a:r>
            <a:r>
              <a:rPr lang="en-US" dirty="0"/>
              <a:t> </a:t>
            </a:r>
            <a:r>
              <a:rPr lang="en-US" dirty="0" err="1"/>
              <a:t>tích</a:t>
            </a:r>
            <a:r>
              <a:rPr lang="en-US" dirty="0"/>
              <a:t> SWOT</a:t>
            </a:r>
          </a:p>
        </p:txBody>
      </p:sp>
      <p:graphicFrame>
        <p:nvGraphicFramePr>
          <p:cNvPr id="7" name="Table 6">
            <a:extLst>
              <a:ext uri="{FF2B5EF4-FFF2-40B4-BE49-F238E27FC236}">
                <a16:creationId xmlns:a16="http://schemas.microsoft.com/office/drawing/2014/main" id="{E6868450-9ECE-10E6-2241-7AFD8DF970B7}"/>
              </a:ext>
            </a:extLst>
          </p:cNvPr>
          <p:cNvGraphicFramePr>
            <a:graphicFrameLocks noGrp="1"/>
          </p:cNvGraphicFramePr>
          <p:nvPr>
            <p:extLst>
              <p:ext uri="{D42A27DB-BD31-4B8C-83A1-F6EECF244321}">
                <p14:modId xmlns:p14="http://schemas.microsoft.com/office/powerpoint/2010/main" val="2819606096"/>
              </p:ext>
            </p:extLst>
          </p:nvPr>
        </p:nvGraphicFramePr>
        <p:xfrm>
          <a:off x="934824" y="1212375"/>
          <a:ext cx="10322352" cy="268224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Strengths</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Weaknesses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Dễ</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cài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đặt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ít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dòng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lệnh</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Không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cần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đạo</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hàm</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hàm</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mục</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tiêu</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Tính</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toán</a:t>
                      </a:r>
                      <a:r>
                        <a:rPr lang="en-US" sz="2400" kern="1200" dirty="0">
                          <a:solidFill>
                            <a:schemeClr val="dk1"/>
                          </a:solidFill>
                          <a:effectLst/>
                          <a:latin typeface="+mn-lt"/>
                          <a:ea typeface="+mn-ea"/>
                          <a:cs typeface="+mn-cs"/>
                        </a:rPr>
                        <a:t> song </a:t>
                      </a:r>
                      <a:r>
                        <a:rPr lang="en-US" sz="2400" kern="1200" dirty="0" err="1">
                          <a:solidFill>
                            <a:schemeClr val="dk1"/>
                          </a:solidFill>
                          <a:effectLst/>
                          <a:latin typeface="+mn-lt"/>
                          <a:ea typeface="+mn-ea"/>
                          <a:cs typeface="+mn-cs"/>
                        </a:rPr>
                        <a:t>song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tốt</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a:solidFill>
                            <a:schemeClr val="dk1"/>
                          </a:solidFill>
                          <a:effectLst/>
                          <a:latin typeface="+mn-lt"/>
                          <a:ea typeface="+mn-ea"/>
                          <a:cs typeface="+mn-cs"/>
                        </a:rPr>
                        <a:t>Linh </a:t>
                      </a:r>
                      <a:r>
                        <a:rPr lang="en-US" sz="2400" kern="1200" dirty="0" err="1">
                          <a:solidFill>
                            <a:schemeClr val="dk1"/>
                          </a:solidFill>
                          <a:effectLst/>
                          <a:latin typeface="+mn-lt"/>
                          <a:ea typeface="+mn-ea"/>
                          <a:cs typeface="+mn-cs"/>
                        </a:rPr>
                        <a:t>hoạt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với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cả</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bài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toán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đơn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lẫn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đa</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mục</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tiêu</a:t>
                      </a:r>
                      <a:endParaRPr lang="en-US" sz="2400" kern="1200" dirty="0">
                        <a:solidFill>
                          <a:schemeClr val="dk1"/>
                        </a:solidFill>
                        <a:effectLst/>
                        <a:latin typeface="+mn-lt"/>
                        <a:ea typeface="+mn-ea"/>
                        <a:cs typeface="+mn-cs"/>
                      </a:endParaRP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Nhạy cảm với tham số </a:t>
                      </a:r>
                    </a:p>
                    <a:p>
                      <a:pPr marL="342900" indent="-342900">
                        <a:buFont typeface="Arial" panose="020B0604020202020204" pitchFamily="34" charset="0"/>
                        <a:buChar char="•"/>
                      </a:pPr>
                      <a:r>
                        <a:rPr lang="en-US" sz="2400" kern="1200" dirty="0" err="1">
                          <a:solidFill>
                            <a:schemeClr val="dk1"/>
                          </a:solidFill>
                          <a:effectLst/>
                          <a:latin typeface="Calibri (Body)"/>
                          <a:ea typeface="+mn-ea"/>
                          <a:cs typeface="+mn-cs"/>
                        </a:rPr>
                        <a:t>Có</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thể</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không</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ổn</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định</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với</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thay</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đổi</a:t>
                      </a:r>
                      <a:endParaRPr lang="vi-VN" sz="2400" kern="1200" dirty="0">
                        <a:solidFill>
                          <a:schemeClr val="dk1"/>
                        </a:solidFill>
                        <a:effectLst/>
                        <a:latin typeface="Calibri (Body)"/>
                        <a:ea typeface="+mn-ea"/>
                        <a:cs typeface="+mn-cs"/>
                      </a:endParaRP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Tốc độ có thể chậm ở bài toán phức tạp.</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graphicFrame>
        <p:nvGraphicFramePr>
          <p:cNvPr id="10" name="Table 9">
            <a:extLst>
              <a:ext uri="{FF2B5EF4-FFF2-40B4-BE49-F238E27FC236}">
                <a16:creationId xmlns:a16="http://schemas.microsoft.com/office/drawing/2014/main" id="{315F81C3-3CE3-A323-051D-970C9D1B59DA}"/>
              </a:ext>
            </a:extLst>
          </p:cNvPr>
          <p:cNvGraphicFramePr>
            <a:graphicFrameLocks noGrp="1"/>
          </p:cNvGraphicFramePr>
          <p:nvPr>
            <p:extLst>
              <p:ext uri="{D42A27DB-BD31-4B8C-83A1-F6EECF244321}">
                <p14:modId xmlns:p14="http://schemas.microsoft.com/office/powerpoint/2010/main" val="1096353349"/>
              </p:ext>
            </p:extLst>
          </p:nvPr>
        </p:nvGraphicFramePr>
        <p:xfrm>
          <a:off x="934824" y="3894615"/>
          <a:ext cx="10322352" cy="201168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lt1"/>
                          </a:solidFill>
                          <a:effectLst/>
                          <a:latin typeface="+mn-lt"/>
                          <a:ea typeface="+mn-ea"/>
                          <a:cs typeface="+mn-cs"/>
                        </a:rPr>
                        <a:t>Opportunities</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Threats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Kết hợp (Hybrid) với thuật toán khác.</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Ứng dụng trong Big Data &amp; AI.</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Tối ưu hóa thời gian thực.</a:t>
                      </a: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Không đảm bảo tìm được Global Best tuyệt đối.</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Thiếu cơ sở lý thuyết toán học vững chắc.</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Tree>
    <p:extLst>
      <p:ext uri="{BB962C8B-B14F-4D97-AF65-F5344CB8AC3E}">
        <p14:creationId xmlns:p14="http://schemas.microsoft.com/office/powerpoint/2010/main" val="96371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993F7-A9F9-FB10-BC9F-0BA59F5CFFA1}"/>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12CDAA2E-1E6A-701E-E79D-0FCE0B930CDB}"/>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3A5A9B41-2402-9A14-C5FA-3207EC7BFC5A}"/>
              </a:ext>
            </a:extLst>
          </p:cNvPr>
          <p:cNvSpPr/>
          <p:nvPr/>
        </p:nvSpPr>
        <p:spPr>
          <a:xfrm>
            <a:off x="338738" y="989643"/>
            <a:ext cx="26718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60433C-1D91-A1B1-8A5E-764595183837}"/>
              </a:ext>
            </a:extLst>
          </p:cNvPr>
          <p:cNvSpPr txBox="1"/>
          <p:nvPr/>
        </p:nvSpPr>
        <p:spPr>
          <a:xfrm>
            <a:off x="338736" y="1001637"/>
            <a:ext cx="2671883" cy="584775"/>
          </a:xfrm>
          <a:prstGeom prst="rect">
            <a:avLst/>
          </a:prstGeom>
          <a:noFill/>
        </p:spPr>
        <p:txBody>
          <a:bodyPr wrap="square" rtlCol="0">
            <a:spAutoFit/>
          </a:bodyPr>
          <a:lstStyle/>
          <a:p>
            <a:pPr algn="ctr"/>
            <a:r>
              <a:rPr lang="en-US" sz="3200" b="1" dirty="0" err="1"/>
              <a:t>Mô</a:t>
            </a:r>
            <a:r>
              <a:rPr lang="en-US" sz="3200" b="1" dirty="0"/>
              <a:t> </a:t>
            </a:r>
            <a:r>
              <a:rPr lang="en-US" sz="3200" b="1" dirty="0" err="1"/>
              <a:t>tả</a:t>
            </a:r>
            <a:r>
              <a:rPr lang="en-US" sz="3200" b="1" dirty="0"/>
              <a:t> </a:t>
            </a:r>
            <a:r>
              <a:rPr lang="en-US" sz="3200" b="1" dirty="0" err="1"/>
              <a:t>bài</a:t>
            </a:r>
            <a:r>
              <a:rPr lang="en-US" sz="3200" b="1" dirty="0"/>
              <a:t> </a:t>
            </a:r>
            <a:r>
              <a:rPr lang="en-US" sz="3200" b="1" dirty="0" err="1"/>
              <a:t>toán</a:t>
            </a:r>
            <a:endParaRPr lang="en-US" sz="3200" b="1" dirty="0"/>
          </a:p>
        </p:txBody>
      </p:sp>
      <p:sp>
        <p:nvSpPr>
          <p:cNvPr id="9" name="TextBox 8">
            <a:extLst>
              <a:ext uri="{FF2B5EF4-FFF2-40B4-BE49-F238E27FC236}">
                <a16:creationId xmlns:a16="http://schemas.microsoft.com/office/drawing/2014/main" id="{BD178F89-AD96-D62D-1BA9-630D1DF6BB9B}"/>
              </a:ext>
            </a:extLst>
          </p:cNvPr>
          <p:cNvSpPr txBox="1"/>
          <p:nvPr/>
        </p:nvSpPr>
        <p:spPr>
          <a:xfrm>
            <a:off x="672356" y="2061716"/>
            <a:ext cx="10847288" cy="3231654"/>
          </a:xfrm>
          <a:prstGeom prst="rect">
            <a:avLst/>
          </a:prstGeom>
          <a:noFill/>
        </p:spPr>
        <p:txBody>
          <a:bodyPr wrap="square" rtlCol="0">
            <a:spAutoFit/>
          </a:bodyPr>
          <a:lstStyle/>
          <a:p>
            <a:pPr marL="342900" indent="-342900">
              <a:buFont typeface="Wingdings" panose="05000000000000000000" pitchFamily="2" charset="2"/>
              <a:buChar char="Ø"/>
            </a:pPr>
            <a:r>
              <a:rPr lang="vi-VN" sz="2400" b="1" dirty="0">
                <a:solidFill>
                  <a:srgbClr val="C00000"/>
                </a:solidFill>
                <a:latin typeface="Calibri (Body)"/>
              </a:rPr>
              <a:t>Bài toán: </a:t>
            </a:r>
            <a:r>
              <a:rPr lang="vi-VN" sz="2400" dirty="0">
                <a:latin typeface="Calibri (Body)"/>
              </a:rPr>
              <a:t>Tối ưu hóa phân bổ công suất đường xuống (Downlink Power Allocation) trong hệ thống Scalable Cell-Free Massive MIMO</a:t>
            </a:r>
            <a:endParaRPr lang="en-US" sz="2400" dirty="0">
              <a:latin typeface="Calibri (Body)"/>
            </a:endParaRPr>
          </a:p>
          <a:p>
            <a:pPr marL="342900" indent="-342900">
              <a:buFont typeface="Wingdings" panose="05000000000000000000" pitchFamily="2" charset="2"/>
              <a:buChar char="Ø"/>
            </a:pPr>
            <a:r>
              <a:rPr lang="en-US" sz="2400" b="1" dirty="0" err="1">
                <a:solidFill>
                  <a:srgbClr val="C00000"/>
                </a:solidFill>
                <a:latin typeface="Calibri (Body)"/>
              </a:rPr>
              <a:t>Mục</a:t>
            </a:r>
            <a:r>
              <a:rPr lang="en-US" sz="2400" b="1" dirty="0">
                <a:solidFill>
                  <a:srgbClr val="C00000"/>
                </a:solidFill>
                <a:latin typeface="Calibri (Body)"/>
              </a:rPr>
              <a:t> </a:t>
            </a:r>
            <a:r>
              <a:rPr lang="en-US" sz="2400" b="1" dirty="0" err="1">
                <a:solidFill>
                  <a:srgbClr val="C00000"/>
                </a:solidFill>
                <a:latin typeface="Calibri (Body)"/>
              </a:rPr>
              <a:t>tiêu</a:t>
            </a:r>
            <a:r>
              <a:rPr lang="en-US" sz="2400" b="1" dirty="0">
                <a:solidFill>
                  <a:srgbClr val="C00000"/>
                </a:solidFill>
                <a:latin typeface="Calibri (Body)"/>
              </a:rPr>
              <a:t>: </a:t>
            </a:r>
            <a:r>
              <a:rPr lang="vi-VN" sz="2400" dirty="0">
                <a:latin typeface="Calibri (Body)"/>
              </a:rPr>
              <a:t>Tìm ra bộ hệ số công suất </a:t>
            </a:r>
            <a:r>
              <a:rPr lang="el-GR" sz="2400" dirty="0">
                <a:latin typeface="Calibri (Body)"/>
              </a:rPr>
              <a:t>ρ = [</a:t>
            </a:r>
            <a:r>
              <a:rPr lang="en-US" sz="2400" dirty="0">
                <a:latin typeface="Calibri (Body)"/>
              </a:rPr>
              <a:t>    </a:t>
            </a:r>
            <a:r>
              <a:rPr lang="el-GR" sz="2400" dirty="0">
                <a:latin typeface="Calibri (Body)"/>
              </a:rPr>
              <a:t>,</a:t>
            </a:r>
            <a:r>
              <a:rPr lang="en-US" sz="2400" dirty="0">
                <a:latin typeface="Calibri (Body)"/>
              </a:rPr>
              <a:t>    </a:t>
            </a:r>
            <a:r>
              <a:rPr lang="el-GR" sz="2400" dirty="0">
                <a:latin typeface="Calibri (Body)"/>
              </a:rPr>
              <a:t>,...</a:t>
            </a:r>
            <a:r>
              <a:rPr lang="en-US" sz="2400" dirty="0">
                <a:latin typeface="Calibri (Body)"/>
              </a:rPr>
              <a:t>,    </a:t>
            </a:r>
            <a:r>
              <a:rPr lang="vi-VN" sz="2400" dirty="0">
                <a:latin typeface="Calibri (Body)"/>
              </a:rPr>
              <a:t>] cho </a:t>
            </a:r>
            <a:r>
              <a:rPr lang="en-US" sz="2400" dirty="0">
                <a:latin typeface="Calibri (Body)"/>
              </a:rPr>
              <a:t>L</a:t>
            </a:r>
            <a:r>
              <a:rPr lang="vi-VN" sz="2400" dirty="0">
                <a:latin typeface="Calibri (Body)"/>
              </a:rPr>
              <a:t> </a:t>
            </a:r>
            <a:r>
              <a:rPr lang="en-US" sz="2400" dirty="0" err="1">
                <a:latin typeface="Calibri (Body)"/>
              </a:rPr>
              <a:t>trạm</a:t>
            </a:r>
            <a:r>
              <a:rPr lang="en-US" sz="2400" dirty="0">
                <a:latin typeface="Calibri (Body)"/>
              </a:rPr>
              <a:t> </a:t>
            </a:r>
            <a:r>
              <a:rPr lang="en-US" sz="2400" dirty="0" err="1">
                <a:latin typeface="Calibri (Body)"/>
              </a:rPr>
              <a:t>phát</a:t>
            </a:r>
            <a:r>
              <a:rPr lang="en-US" sz="2400" dirty="0">
                <a:latin typeface="Calibri (Body)"/>
              </a:rPr>
              <a:t> </a:t>
            </a:r>
            <a:r>
              <a:rPr lang="vi-VN" sz="2400" dirty="0">
                <a:latin typeface="Calibri (Body)"/>
              </a:rPr>
              <a:t>sao cho tối đa hóa hiệu</a:t>
            </a:r>
            <a:r>
              <a:rPr lang="en-US" sz="2400" dirty="0">
                <a:latin typeface="Calibri (Body)"/>
              </a:rPr>
              <a:t> </a:t>
            </a:r>
            <a:r>
              <a:rPr lang="vi-VN" sz="2400" dirty="0">
                <a:latin typeface="Calibri (Body)"/>
              </a:rPr>
              <a:t>suất phổ</a:t>
            </a:r>
            <a:r>
              <a:rPr lang="en-US" sz="2400" dirty="0">
                <a:latin typeface="Calibri (Body)"/>
              </a:rPr>
              <a:t> </a:t>
            </a:r>
            <a:r>
              <a:rPr lang="vi-VN" sz="2400" dirty="0">
                <a:latin typeface="Calibri (Body)"/>
              </a:rPr>
              <a:t>của người dùng có chất lượng kết nối kém nhất trong mạng</a:t>
            </a:r>
            <a:r>
              <a:rPr lang="en-US" sz="2400" dirty="0">
                <a:latin typeface="Calibri (Body)"/>
              </a:rPr>
              <a:t>. </a:t>
            </a:r>
          </a:p>
          <a:p>
            <a:pPr marL="342900" indent="-342900">
              <a:buFont typeface="Wingdings" panose="05000000000000000000" pitchFamily="2" charset="2"/>
              <a:buChar char="Ø"/>
            </a:pPr>
            <a:r>
              <a:rPr lang="en-US" sz="2400" b="1" dirty="0" err="1">
                <a:solidFill>
                  <a:srgbClr val="C00000"/>
                </a:solidFill>
              </a:rPr>
              <a:t>Hàm</a:t>
            </a:r>
            <a:r>
              <a:rPr lang="en-US" sz="2400" b="1" dirty="0">
                <a:solidFill>
                  <a:srgbClr val="C00000"/>
                </a:solidFill>
              </a:rPr>
              <a:t> </a:t>
            </a:r>
            <a:r>
              <a:rPr lang="en-US" sz="2400" b="1" dirty="0" err="1">
                <a:solidFill>
                  <a:srgbClr val="C00000"/>
                </a:solidFill>
              </a:rPr>
              <a:t>mục</a:t>
            </a:r>
            <a:r>
              <a:rPr lang="en-US" sz="2400" b="1" dirty="0">
                <a:solidFill>
                  <a:srgbClr val="C00000"/>
                </a:solidFill>
              </a:rPr>
              <a:t> </a:t>
            </a:r>
            <a:r>
              <a:rPr lang="en-US" sz="2400" b="1" dirty="0" err="1">
                <a:solidFill>
                  <a:srgbClr val="C00000"/>
                </a:solidFill>
              </a:rPr>
              <a:t>tiêu</a:t>
            </a:r>
            <a:r>
              <a:rPr lang="en-US" sz="2400" b="1" dirty="0">
                <a:solidFill>
                  <a:srgbClr val="C00000"/>
                </a:solidFill>
              </a:rPr>
              <a:t>:</a:t>
            </a:r>
          </a:p>
          <a:p>
            <a:pPr lvl="2"/>
            <a:r>
              <a:rPr lang="en-US" sz="2400" dirty="0">
                <a:latin typeface="Calibri (Body)"/>
              </a:rPr>
              <a:t>		</a:t>
            </a:r>
          </a:p>
          <a:p>
            <a:pPr lvl="2"/>
            <a:r>
              <a:rPr lang="en-US" sz="2400" dirty="0">
                <a:latin typeface="Calibri (Body)"/>
              </a:rPr>
              <a:t>	</a:t>
            </a:r>
          </a:p>
          <a:p>
            <a:pPr lvl="2"/>
            <a:endParaRPr lang="en-US" i="1" dirty="0">
              <a:latin typeface="Calibri (Body)"/>
            </a:endParaRPr>
          </a:p>
          <a:p>
            <a:pPr lvl="2"/>
            <a:r>
              <a:rPr lang="en-US" i="1" dirty="0">
                <a:latin typeface="Calibri (Body)"/>
              </a:rPr>
              <a:t>(</a:t>
            </a:r>
            <a:r>
              <a:rPr lang="vi-VN" i="1" dirty="0">
                <a:latin typeface="Calibri (Body)"/>
              </a:rPr>
              <a:t>Tổng công suất phát tại các điểm truy cập (AP) không vượt quá ngân sách năng lượng cho phép.</a:t>
            </a:r>
            <a:r>
              <a:rPr lang="en-US" i="1" dirty="0">
                <a:latin typeface="Calibri (Body)"/>
              </a:rPr>
              <a:t>)</a:t>
            </a:r>
            <a:endParaRPr lang="vi-VN" i="1" dirty="0">
              <a:latin typeface="Calibri (Body)"/>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8FE446-3C48-959B-1D46-C88662153203}"/>
                  </a:ext>
                </a:extLst>
              </p:cNvPr>
              <p:cNvSpPr txBox="1"/>
              <p:nvPr/>
            </p:nvSpPr>
            <p:spPr>
              <a:xfrm>
                <a:off x="6096000" y="2842196"/>
                <a:ext cx="3615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1</m:t>
                          </m:r>
                        </m:sub>
                      </m:sSub>
                    </m:oMath>
                  </m:oMathPara>
                </a14:m>
                <a:endParaRPr lang="en-US" sz="2400" dirty="0"/>
              </a:p>
            </p:txBody>
          </p:sp>
        </mc:Choice>
        <mc:Fallback xmlns="">
          <p:sp>
            <p:nvSpPr>
              <p:cNvPr id="12" name="TextBox 11">
                <a:extLst>
                  <a:ext uri="{FF2B5EF4-FFF2-40B4-BE49-F238E27FC236}">
                    <a16:creationId xmlns:a16="http://schemas.microsoft.com/office/drawing/2014/main" id="{FD8FE446-3C48-959B-1D46-C88662153203}"/>
                  </a:ext>
                </a:extLst>
              </p:cNvPr>
              <p:cNvSpPr txBox="1">
                <a:spLocks noRot="1" noChangeAspect="1" noMove="1" noResize="1" noEditPoints="1" noAdjustHandles="1" noChangeArrowheads="1" noChangeShapeType="1" noTextEdit="1"/>
              </p:cNvSpPr>
              <p:nvPr/>
            </p:nvSpPr>
            <p:spPr>
              <a:xfrm>
                <a:off x="6096000" y="2842196"/>
                <a:ext cx="361509" cy="369332"/>
              </a:xfrm>
              <a:prstGeom prst="rect">
                <a:avLst/>
              </a:prstGeom>
              <a:blipFill>
                <a:blip r:embed="rId3"/>
                <a:stretch>
                  <a:fillRect l="-18644" r="-6780"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FF36CB-80A3-FAB3-D1B0-0B450D68B42A}"/>
                  </a:ext>
                </a:extLst>
              </p:cNvPr>
              <p:cNvSpPr txBox="1"/>
              <p:nvPr/>
            </p:nvSpPr>
            <p:spPr>
              <a:xfrm>
                <a:off x="6457509" y="2842196"/>
                <a:ext cx="36150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2</m:t>
                          </m:r>
                        </m:sub>
                      </m:sSub>
                    </m:oMath>
                  </m:oMathPara>
                </a14:m>
                <a:endParaRPr lang="en-US" sz="2400" dirty="0"/>
              </a:p>
            </p:txBody>
          </p:sp>
        </mc:Choice>
        <mc:Fallback xmlns="">
          <p:sp>
            <p:nvSpPr>
              <p:cNvPr id="13" name="TextBox 12">
                <a:extLst>
                  <a:ext uri="{FF2B5EF4-FFF2-40B4-BE49-F238E27FC236}">
                    <a16:creationId xmlns:a16="http://schemas.microsoft.com/office/drawing/2014/main" id="{2EFF36CB-80A3-FAB3-D1B0-0B450D68B42A}"/>
                  </a:ext>
                </a:extLst>
              </p:cNvPr>
              <p:cNvSpPr txBox="1">
                <a:spLocks noRot="1" noChangeAspect="1" noMove="1" noResize="1" noEditPoints="1" noAdjustHandles="1" noChangeArrowheads="1" noChangeShapeType="1" noTextEdit="1"/>
              </p:cNvSpPr>
              <p:nvPr/>
            </p:nvSpPr>
            <p:spPr>
              <a:xfrm>
                <a:off x="6457509" y="2842196"/>
                <a:ext cx="361509" cy="369332"/>
              </a:xfrm>
              <a:prstGeom prst="rect">
                <a:avLst/>
              </a:prstGeom>
              <a:blipFill>
                <a:blip r:embed="rId4"/>
                <a:stretch>
                  <a:fillRect l="-20000" r="-5000" b="-196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D0505E6-565A-A528-E5A2-C51E269BE057}"/>
                  </a:ext>
                </a:extLst>
              </p:cNvPr>
              <p:cNvSpPr txBox="1"/>
              <p:nvPr/>
            </p:nvSpPr>
            <p:spPr>
              <a:xfrm>
                <a:off x="7113315" y="2842196"/>
                <a:ext cx="3250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dirty="0" smtClean="0">
                              <a:latin typeface="Cambria Math" panose="02040503050406030204" pitchFamily="18" charset="0"/>
                            </a:rPr>
                            <m:t>𝑙</m:t>
                          </m:r>
                        </m:sub>
                      </m:sSub>
                    </m:oMath>
                  </m:oMathPara>
                </a14:m>
                <a:endParaRPr lang="en-US" sz="2400" dirty="0"/>
              </a:p>
            </p:txBody>
          </p:sp>
        </mc:Choice>
        <mc:Fallback>
          <p:sp>
            <p:nvSpPr>
              <p:cNvPr id="14" name="TextBox 13">
                <a:extLst>
                  <a:ext uri="{FF2B5EF4-FFF2-40B4-BE49-F238E27FC236}">
                    <a16:creationId xmlns:a16="http://schemas.microsoft.com/office/drawing/2014/main" id="{0D0505E6-565A-A528-E5A2-C51E269BE057}"/>
                  </a:ext>
                </a:extLst>
              </p:cNvPr>
              <p:cNvSpPr txBox="1">
                <a:spLocks noRot="1" noChangeAspect="1" noMove="1" noResize="1" noEditPoints="1" noAdjustHandles="1" noChangeArrowheads="1" noChangeShapeType="1" noTextEdit="1"/>
              </p:cNvSpPr>
              <p:nvPr/>
            </p:nvSpPr>
            <p:spPr>
              <a:xfrm>
                <a:off x="7113315" y="2842196"/>
                <a:ext cx="325024" cy="369332"/>
              </a:xfrm>
              <a:prstGeom prst="rect">
                <a:avLst/>
              </a:prstGeom>
              <a:blipFill>
                <a:blip r:embed="rId5"/>
                <a:stretch>
                  <a:fillRect l="-20755" r="-7547" b="-1967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C03F3C-4C5F-7C38-7BAB-F9E307DBF92D}"/>
              </a:ext>
            </a:extLst>
          </p:cNvPr>
          <p:cNvPicPr>
            <a:picLocks noChangeAspect="1"/>
          </p:cNvPicPr>
          <p:nvPr/>
        </p:nvPicPr>
        <p:blipFill>
          <a:blip r:embed="rId6"/>
          <a:stretch>
            <a:fillRect/>
          </a:stretch>
        </p:blipFill>
        <p:spPr>
          <a:xfrm>
            <a:off x="5000472" y="3992008"/>
            <a:ext cx="2191056" cy="838317"/>
          </a:xfrm>
          <a:prstGeom prst="rect">
            <a:avLst/>
          </a:prstGeom>
        </p:spPr>
      </p:pic>
    </p:spTree>
    <p:extLst>
      <p:ext uri="{BB962C8B-B14F-4D97-AF65-F5344CB8AC3E}">
        <p14:creationId xmlns:p14="http://schemas.microsoft.com/office/powerpoint/2010/main" val="20102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24EF-01D3-6120-21A9-618CC7A586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4B0F5-6316-31F1-A548-A1A8B5EC8624}"/>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2FF01B7-2A7C-D578-7A89-A2E56A700496}"/>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599F3FC4-4256-2F63-4644-8F9799951A62}"/>
              </a:ext>
            </a:extLst>
          </p:cNvPr>
          <p:cNvSpPr/>
          <p:nvPr/>
        </p:nvSpPr>
        <p:spPr>
          <a:xfrm>
            <a:off x="338736" y="992507"/>
            <a:ext cx="431090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1F6311-2134-078B-0FB2-0E22F0FA4864}"/>
              </a:ext>
            </a:extLst>
          </p:cNvPr>
          <p:cNvSpPr txBox="1"/>
          <p:nvPr/>
        </p:nvSpPr>
        <p:spPr>
          <a:xfrm>
            <a:off x="338736" y="1004501"/>
            <a:ext cx="4310902" cy="584775"/>
          </a:xfrm>
          <a:prstGeom prst="rect">
            <a:avLst/>
          </a:prstGeom>
          <a:noFill/>
        </p:spPr>
        <p:txBody>
          <a:bodyPr wrap="square" rtlCol="0">
            <a:spAutoFit/>
          </a:bodyPr>
          <a:lstStyle/>
          <a:p>
            <a:pPr algn="ctr"/>
            <a:r>
              <a:rPr lang="en-US" sz="3200" b="1" dirty="0"/>
              <a:t>Ánh </a:t>
            </a:r>
            <a:r>
              <a:rPr lang="en-US" sz="3200" b="1" dirty="0" err="1"/>
              <a:t>xạ</a:t>
            </a:r>
            <a:r>
              <a:rPr lang="en-US" sz="3200" b="1" dirty="0"/>
              <a:t> PSO </a:t>
            </a:r>
            <a:r>
              <a:rPr lang="en-US" sz="3200" b="1" dirty="0" err="1"/>
              <a:t>vào</a:t>
            </a:r>
            <a:r>
              <a:rPr lang="en-US" sz="3200" b="1" dirty="0"/>
              <a:t> </a:t>
            </a:r>
            <a:r>
              <a:rPr lang="en-US" sz="3200" b="1" dirty="0" err="1"/>
              <a:t>bài</a:t>
            </a:r>
            <a:r>
              <a:rPr lang="en-US" sz="3200" b="1" dirty="0"/>
              <a:t> </a:t>
            </a:r>
            <a:r>
              <a:rPr lang="en-US" sz="3200" b="1" dirty="0" err="1"/>
              <a:t>toán</a:t>
            </a:r>
            <a:endParaRPr lang="en-US" sz="3200" b="1" dirty="0"/>
          </a:p>
        </p:txBody>
      </p:sp>
      <p:sp>
        <p:nvSpPr>
          <p:cNvPr id="9" name="TextBox 8">
            <a:extLst>
              <a:ext uri="{FF2B5EF4-FFF2-40B4-BE49-F238E27FC236}">
                <a16:creationId xmlns:a16="http://schemas.microsoft.com/office/drawing/2014/main" id="{4798EAB9-3F9A-E44D-9709-8A483EFF575E}"/>
              </a:ext>
            </a:extLst>
          </p:cNvPr>
          <p:cNvSpPr txBox="1"/>
          <p:nvPr/>
        </p:nvSpPr>
        <p:spPr>
          <a:xfrm>
            <a:off x="672356" y="2061716"/>
            <a:ext cx="10847288" cy="3046988"/>
          </a:xfrm>
          <a:prstGeom prst="rect">
            <a:avLst/>
          </a:prstGeom>
          <a:noFill/>
        </p:spPr>
        <p:txBody>
          <a:bodyPr wrap="square" rtlCol="0">
            <a:spAutoFit/>
          </a:bodyPr>
          <a:lstStyle/>
          <a:p>
            <a:pPr marL="342900" indent="-342900">
              <a:buFont typeface="Wingdings" panose="05000000000000000000" pitchFamily="2" charset="2"/>
              <a:buChar char="Ø"/>
            </a:pPr>
            <a:r>
              <a:rPr lang="vi-VN" sz="2400" b="1" dirty="0">
                <a:solidFill>
                  <a:srgbClr val="C00000"/>
                </a:solidFill>
                <a:latin typeface="Calibri (Body)"/>
              </a:rPr>
              <a:t>Hạt (Particle): </a:t>
            </a:r>
            <a:r>
              <a:rPr lang="vi-VN" sz="2400" dirty="0">
                <a:latin typeface="Calibri (Body)"/>
              </a:rPr>
              <a:t>Mỗi hạt đại diện cho một giải pháp phân bổ công suất toàn mạng. Vị trí</a:t>
            </a:r>
            <a:r>
              <a:rPr lang="en-US" sz="2400" dirty="0">
                <a:latin typeface="Calibri (Body)"/>
              </a:rPr>
              <a:t> </a:t>
            </a:r>
            <a:r>
              <a:rPr lang="vi-VN" sz="2400" dirty="0">
                <a:latin typeface="Calibri (Body)"/>
              </a:rPr>
              <a:t>của hạt thứ i là một vector K chiều: </a:t>
            </a:r>
            <a:r>
              <a:rPr lang="en-US" sz="2400" dirty="0">
                <a:latin typeface="Calibri (Body)"/>
              </a:rPr>
              <a:t>   </a:t>
            </a:r>
            <a:r>
              <a:rPr lang="vi-VN" sz="2400" dirty="0">
                <a:latin typeface="Calibri (Body)"/>
              </a:rPr>
              <a:t> = [</a:t>
            </a:r>
            <a:r>
              <a:rPr lang="en-US" sz="2400" dirty="0">
                <a:latin typeface="Calibri (Body)"/>
              </a:rPr>
              <a:t>       </a:t>
            </a:r>
            <a:r>
              <a:rPr lang="vi-VN" sz="2400" dirty="0">
                <a:latin typeface="Calibri (Body)"/>
              </a:rPr>
              <a:t>,</a:t>
            </a:r>
            <a:r>
              <a:rPr lang="en-US" sz="2400" dirty="0">
                <a:latin typeface="Calibri (Body)"/>
              </a:rPr>
              <a:t>       </a:t>
            </a:r>
            <a:r>
              <a:rPr lang="vi-VN" sz="2400" dirty="0">
                <a:latin typeface="Calibri (Body)"/>
              </a:rPr>
              <a:t>,...,</a:t>
            </a:r>
            <a:r>
              <a:rPr lang="en-US" sz="2400" dirty="0">
                <a:latin typeface="Calibri (Body)"/>
              </a:rPr>
              <a:t>       </a:t>
            </a:r>
            <a:r>
              <a:rPr lang="vi-VN" sz="2400" dirty="0">
                <a:latin typeface="Calibri (Body)"/>
              </a:rPr>
              <a:t>], với </a:t>
            </a:r>
            <a:r>
              <a:rPr lang="en-US" sz="2400" dirty="0">
                <a:latin typeface="Calibri (Body)"/>
              </a:rPr>
              <a:t>      </a:t>
            </a:r>
            <a:r>
              <a:rPr lang="vi-VN" sz="2400" dirty="0">
                <a:latin typeface="Calibri (Body)"/>
              </a:rPr>
              <a:t> ≥ 0.</a:t>
            </a:r>
          </a:p>
          <a:p>
            <a:pPr marL="342900" indent="-342900">
              <a:buFont typeface="Wingdings" panose="05000000000000000000" pitchFamily="2" charset="2"/>
              <a:buChar char="Ø"/>
            </a:pPr>
            <a:r>
              <a:rPr lang="vi-VN" sz="2400" b="1" dirty="0">
                <a:solidFill>
                  <a:srgbClr val="C00000"/>
                </a:solidFill>
                <a:latin typeface="Calibri (Body)"/>
              </a:rPr>
              <a:t>Không gian tìm kiếm: </a:t>
            </a:r>
            <a:r>
              <a:rPr lang="vi-VN" sz="2400" dirty="0">
                <a:latin typeface="Calibri (Body)"/>
              </a:rPr>
              <a:t>Tập hợp các số thực dương, bị giới hạn bởi ràng buộc tổng công</a:t>
            </a:r>
            <a:r>
              <a:rPr lang="en-US" sz="2400" dirty="0">
                <a:latin typeface="Calibri (Body)"/>
              </a:rPr>
              <a:t> </a:t>
            </a:r>
            <a:r>
              <a:rPr lang="vi-VN" sz="2400" dirty="0">
                <a:latin typeface="Calibri (Body)"/>
              </a:rPr>
              <a:t>suất.</a:t>
            </a:r>
          </a:p>
          <a:p>
            <a:pPr marL="342900" indent="-342900">
              <a:buFont typeface="Wingdings" panose="05000000000000000000" pitchFamily="2" charset="2"/>
              <a:buChar char="Ø"/>
            </a:pPr>
            <a:r>
              <a:rPr lang="vi-VN" sz="2400" b="1" dirty="0">
                <a:solidFill>
                  <a:srgbClr val="C00000"/>
                </a:solidFill>
                <a:latin typeface="Calibri (Body)"/>
              </a:rPr>
              <a:t>Hàm</a:t>
            </a:r>
            <a:r>
              <a:rPr lang="en-US" sz="2400" b="1" dirty="0">
                <a:solidFill>
                  <a:srgbClr val="C00000"/>
                </a:solidFill>
                <a:latin typeface="Calibri (Body)"/>
              </a:rPr>
              <a:t> </a:t>
            </a:r>
            <a:r>
              <a:rPr lang="vi-VN" sz="2400" b="1" dirty="0">
                <a:solidFill>
                  <a:srgbClr val="C00000"/>
                </a:solidFill>
                <a:latin typeface="Calibri (Body)"/>
              </a:rPr>
              <a:t>thích nghi (Fitness Function): </a:t>
            </a:r>
            <a:r>
              <a:rPr lang="vi-VN" sz="2400" dirty="0">
                <a:latin typeface="Calibri (Body)"/>
              </a:rPr>
              <a:t>Giá trị fitness của một hạt chính là giá trị SE nhỏ</a:t>
            </a:r>
            <a:r>
              <a:rPr lang="en-US" sz="2400" dirty="0">
                <a:latin typeface="Calibri (Body)"/>
              </a:rPr>
              <a:t> </a:t>
            </a:r>
            <a:r>
              <a:rPr lang="vi-VN" sz="2400" dirty="0">
                <a:latin typeface="Calibri (Body)"/>
              </a:rPr>
              <a:t>nhất (MinSE) đạt được với cấu hình công suất đó.</a:t>
            </a:r>
          </a:p>
          <a:p>
            <a:pPr marL="342900" indent="-342900">
              <a:buFont typeface="Wingdings" panose="05000000000000000000" pitchFamily="2" charset="2"/>
              <a:buChar char="Ø"/>
            </a:pPr>
            <a:r>
              <a:rPr lang="vi-VN" sz="2400" b="1" dirty="0">
                <a:solidFill>
                  <a:srgbClr val="C00000"/>
                </a:solidFill>
                <a:latin typeface="Calibri (Body)"/>
              </a:rPr>
              <a:t>Xử lý ràng buộc: </a:t>
            </a:r>
            <a:r>
              <a:rPr lang="vi-VN" sz="2400" dirty="0">
                <a:latin typeface="Calibri (Body)"/>
              </a:rPr>
              <a:t>Trong quá trình khởi tạo và cập nhật, nếu vector công suất vi phạm</a:t>
            </a:r>
            <a:r>
              <a:rPr lang="en-US" sz="2400" dirty="0">
                <a:latin typeface="Calibri (Body)"/>
              </a:rPr>
              <a:t> </a:t>
            </a:r>
            <a:r>
              <a:rPr lang="vi-VN" sz="2400" dirty="0">
                <a:latin typeface="Calibri (Body)"/>
              </a:rPr>
              <a:t>ràng buộc tổng công suất, nó sẽ được chuẩn hóa để đưa về vùng khả thi.</a:t>
            </a:r>
            <a:endParaRPr lang="vi-VN" i="1" dirty="0">
              <a:latin typeface="Calibri (Body)"/>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D40EC2-4756-515B-3D30-466DDA690C6A}"/>
                  </a:ext>
                </a:extLst>
              </p:cNvPr>
              <p:cNvSpPr txBox="1"/>
              <p:nvPr/>
            </p:nvSpPr>
            <p:spPr>
              <a:xfrm>
                <a:off x="6466333" y="2449902"/>
                <a:ext cx="400293"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4" name="TextBox 3">
                <a:extLst>
                  <a:ext uri="{FF2B5EF4-FFF2-40B4-BE49-F238E27FC236}">
                    <a16:creationId xmlns:a16="http://schemas.microsoft.com/office/drawing/2014/main" id="{BAD40EC2-4756-515B-3D30-466DDA690C6A}"/>
                  </a:ext>
                </a:extLst>
              </p:cNvPr>
              <p:cNvSpPr txBox="1">
                <a:spLocks noRot="1" noChangeAspect="1" noMove="1" noResize="1" noEditPoints="1" noAdjustHandles="1" noChangeArrowheads="1" noChangeShapeType="1" noTextEdit="1"/>
              </p:cNvSpPr>
              <p:nvPr/>
            </p:nvSpPr>
            <p:spPr>
              <a:xfrm>
                <a:off x="6466333" y="2449902"/>
                <a:ext cx="400293" cy="385555"/>
              </a:xfrm>
              <a:prstGeom prst="rect">
                <a:avLst/>
              </a:prstGeom>
              <a:blipFill>
                <a:blip r:embed="rId2"/>
                <a:stretch>
                  <a:fillRect l="-26154" r="-24615"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6916FE-3B87-4F54-E6AF-96CF4203FD97}"/>
                  </a:ext>
                </a:extLst>
              </p:cNvPr>
              <p:cNvSpPr txBox="1"/>
              <p:nvPr/>
            </p:nvSpPr>
            <p:spPr>
              <a:xfrm>
                <a:off x="6981043" y="2449901"/>
                <a:ext cx="400293"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7" name="TextBox 6">
                <a:extLst>
                  <a:ext uri="{FF2B5EF4-FFF2-40B4-BE49-F238E27FC236}">
                    <a16:creationId xmlns:a16="http://schemas.microsoft.com/office/drawing/2014/main" id="{DC6916FE-3B87-4F54-E6AF-96CF4203FD97}"/>
                  </a:ext>
                </a:extLst>
              </p:cNvPr>
              <p:cNvSpPr txBox="1">
                <a:spLocks noRot="1" noChangeAspect="1" noMove="1" noResize="1" noEditPoints="1" noAdjustHandles="1" noChangeArrowheads="1" noChangeShapeType="1" noTextEdit="1"/>
              </p:cNvSpPr>
              <p:nvPr/>
            </p:nvSpPr>
            <p:spPr>
              <a:xfrm>
                <a:off x="6981043" y="2449901"/>
                <a:ext cx="400293" cy="385555"/>
              </a:xfrm>
              <a:prstGeom prst="rect">
                <a:avLst/>
              </a:prstGeom>
              <a:blipFill>
                <a:blip r:embed="rId3"/>
                <a:stretch>
                  <a:fillRect l="-25758" r="-22727"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5B22CE-BFC7-D3EE-BEA6-AE856D9AD1AE}"/>
                  </a:ext>
                </a:extLst>
              </p:cNvPr>
              <p:cNvSpPr txBox="1"/>
              <p:nvPr/>
            </p:nvSpPr>
            <p:spPr>
              <a:xfrm>
                <a:off x="7822952" y="2449899"/>
                <a:ext cx="400293" cy="385555"/>
              </a:xfrm>
              <a:prstGeom prst="rect">
                <a:avLst/>
              </a:prstGeom>
              <a:noFill/>
            </p:spPr>
            <p:txBody>
              <a:bodyPr wrap="square" lIns="0" tIns="0" rIns="0" bIns="0" rtlCol="0">
                <a:spAutoFit/>
              </a:bodyPr>
              <a:lstStyle/>
              <a:p>
                <a14:m>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𝐾</m:t>
                        </m:r>
                      </m:sub>
                    </m:sSub>
                  </m:oMath>
                </a14:m>
                <a:r>
                  <a:rPr lang="en-US" sz="2400" dirty="0"/>
                  <a:t> </a:t>
                </a:r>
              </a:p>
            </p:txBody>
          </p:sp>
        </mc:Choice>
        <mc:Fallback xmlns="">
          <p:sp>
            <p:nvSpPr>
              <p:cNvPr id="8" name="TextBox 7">
                <a:extLst>
                  <a:ext uri="{FF2B5EF4-FFF2-40B4-BE49-F238E27FC236}">
                    <a16:creationId xmlns:a16="http://schemas.microsoft.com/office/drawing/2014/main" id="{C45B22CE-BFC7-D3EE-BEA6-AE856D9AD1AE}"/>
                  </a:ext>
                </a:extLst>
              </p:cNvPr>
              <p:cNvSpPr txBox="1">
                <a:spLocks noRot="1" noChangeAspect="1" noMove="1" noResize="1" noEditPoints="1" noAdjustHandles="1" noChangeArrowheads="1" noChangeShapeType="1" noTextEdit="1"/>
              </p:cNvSpPr>
              <p:nvPr/>
            </p:nvSpPr>
            <p:spPr>
              <a:xfrm>
                <a:off x="7822952" y="2449899"/>
                <a:ext cx="400293" cy="385555"/>
              </a:xfrm>
              <a:prstGeom prst="rect">
                <a:avLst/>
              </a:prstGeom>
              <a:blipFill>
                <a:blip r:embed="rId4"/>
                <a:stretch>
                  <a:fillRect l="-25758" r="-30303"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9A157DC-5D72-480B-40C3-2570058C2C5B}"/>
                  </a:ext>
                </a:extLst>
              </p:cNvPr>
              <p:cNvSpPr txBox="1"/>
              <p:nvPr/>
            </p:nvSpPr>
            <p:spPr>
              <a:xfrm>
                <a:off x="8951876" y="2449899"/>
                <a:ext cx="400293"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m:oMathPara>
                </a14:m>
                <a:endParaRPr lang="en-US" sz="2400" dirty="0"/>
              </a:p>
            </p:txBody>
          </p:sp>
        </mc:Choice>
        <mc:Fallback xmlns="">
          <p:sp>
            <p:nvSpPr>
              <p:cNvPr id="10" name="TextBox 9">
                <a:extLst>
                  <a:ext uri="{FF2B5EF4-FFF2-40B4-BE49-F238E27FC236}">
                    <a16:creationId xmlns:a16="http://schemas.microsoft.com/office/drawing/2014/main" id="{29A157DC-5D72-480B-40C3-2570058C2C5B}"/>
                  </a:ext>
                </a:extLst>
              </p:cNvPr>
              <p:cNvSpPr txBox="1">
                <a:spLocks noRot="1" noChangeAspect="1" noMove="1" noResize="1" noEditPoints="1" noAdjustHandles="1" noChangeArrowheads="1" noChangeShapeType="1" noTextEdit="1"/>
              </p:cNvSpPr>
              <p:nvPr/>
            </p:nvSpPr>
            <p:spPr>
              <a:xfrm>
                <a:off x="8951876" y="2449899"/>
                <a:ext cx="400293" cy="385555"/>
              </a:xfrm>
              <a:prstGeom prst="rect">
                <a:avLst/>
              </a:prstGeom>
              <a:blipFill>
                <a:blip r:embed="rId5"/>
                <a:stretch>
                  <a:fillRect l="-25758" r="-25758"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0F299F-C032-C1BD-EED3-26D68FFF264A}"/>
                  </a:ext>
                </a:extLst>
              </p:cNvPr>
              <p:cNvSpPr txBox="1"/>
              <p:nvPr/>
            </p:nvSpPr>
            <p:spPr>
              <a:xfrm>
                <a:off x="5852119" y="2449899"/>
                <a:ext cx="400293" cy="369332"/>
              </a:xfrm>
              <a:prstGeom prst="rect">
                <a:avLst/>
              </a:prstGeom>
              <a:noFill/>
            </p:spPr>
            <p:txBody>
              <a:bodyPr wrap="square" lIns="0" tIns="0" rIns="0" bIns="0" rtlCol="0">
                <a:spAutoFit/>
              </a:bodyPr>
              <a:lstStyle/>
              <a:p>
                <a14:m>
                  <m:oMath xmlns:m="http://schemas.openxmlformats.org/officeDocument/2006/math">
                    <m:sSub>
                      <m:sSubPr>
                        <m:ctrlPr>
                          <a:rPr lang="pt-BR" sz="2400" i="1" smtClean="0">
                            <a:latin typeface="Cambria Math" panose="02040503050406030204" pitchFamily="18" charset="0"/>
                          </a:rPr>
                        </m:ctrlPr>
                      </m:sSubPr>
                      <m:e>
                        <m:r>
                          <m:rPr>
                            <m:nor/>
                          </m:rPr>
                          <a:rPr lang="en-US" sz="2400" b="0" i="0" smtClean="0">
                            <a:latin typeface="Cambria Math" panose="02040503050406030204" pitchFamily="18" charset="0"/>
                          </a:rPr>
                          <m:t>x</m:t>
                        </m:r>
                      </m:e>
                      <m:sub>
                        <m:r>
                          <a:rPr lang="en-US" sz="2400" b="0" i="1" smtClean="0">
                            <a:latin typeface="Cambria Math" panose="02040503050406030204" pitchFamily="18" charset="0"/>
                          </a:rPr>
                          <m:t>𝑖</m:t>
                        </m:r>
                      </m:sub>
                    </m:sSub>
                  </m:oMath>
                </a14:m>
                <a:r>
                  <a:rPr lang="en-US" sz="2400" dirty="0"/>
                  <a:t> </a:t>
                </a:r>
              </a:p>
            </p:txBody>
          </p:sp>
        </mc:Choice>
        <mc:Fallback xmlns="">
          <p:sp>
            <p:nvSpPr>
              <p:cNvPr id="12" name="TextBox 11">
                <a:extLst>
                  <a:ext uri="{FF2B5EF4-FFF2-40B4-BE49-F238E27FC236}">
                    <a16:creationId xmlns:a16="http://schemas.microsoft.com/office/drawing/2014/main" id="{F90F299F-C032-C1BD-EED3-26D68FFF264A}"/>
                  </a:ext>
                </a:extLst>
              </p:cNvPr>
              <p:cNvSpPr txBox="1">
                <a:spLocks noRot="1" noChangeAspect="1" noMove="1" noResize="1" noEditPoints="1" noAdjustHandles="1" noChangeArrowheads="1" noChangeShapeType="1" noTextEdit="1"/>
              </p:cNvSpPr>
              <p:nvPr/>
            </p:nvSpPr>
            <p:spPr>
              <a:xfrm>
                <a:off x="5852119" y="2449899"/>
                <a:ext cx="400293" cy="369332"/>
              </a:xfrm>
              <a:prstGeom prst="rect">
                <a:avLst/>
              </a:prstGeom>
              <a:blipFill>
                <a:blip r:embed="rId6"/>
                <a:stretch>
                  <a:fillRect l="-19697" b="-16667"/>
                </a:stretch>
              </a:blipFill>
            </p:spPr>
            <p:txBody>
              <a:bodyPr/>
              <a:lstStyle/>
              <a:p>
                <a:r>
                  <a:rPr lang="en-US">
                    <a:noFill/>
                  </a:rPr>
                  <a:t> </a:t>
                </a:r>
              </a:p>
            </p:txBody>
          </p:sp>
        </mc:Fallback>
      </mc:AlternateContent>
    </p:spTree>
    <p:extLst>
      <p:ext uri="{BB962C8B-B14F-4D97-AF65-F5344CB8AC3E}">
        <p14:creationId xmlns:p14="http://schemas.microsoft.com/office/powerpoint/2010/main" val="41281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6DA6-EC49-5E3F-64B1-38ACA2394A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2B699F-EDAD-5D7B-266A-6584B0772E8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7997B09-72D6-9DA8-7CED-6366F14388E8}"/>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7C5E322B-34D3-249D-7637-951313A357A3}"/>
              </a:ext>
            </a:extLst>
          </p:cNvPr>
          <p:cNvSpPr/>
          <p:nvPr/>
        </p:nvSpPr>
        <p:spPr>
          <a:xfrm>
            <a:off x="338737" y="989643"/>
            <a:ext cx="620871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B3CBFC-104E-7E63-D185-1F530C175632}"/>
              </a:ext>
            </a:extLst>
          </p:cNvPr>
          <p:cNvSpPr txBox="1"/>
          <p:nvPr/>
        </p:nvSpPr>
        <p:spPr>
          <a:xfrm>
            <a:off x="338736" y="988849"/>
            <a:ext cx="6208713" cy="584775"/>
          </a:xfrm>
          <a:prstGeom prst="rect">
            <a:avLst/>
          </a:prstGeom>
          <a:noFill/>
        </p:spPr>
        <p:txBody>
          <a:bodyPr wrap="square" rtlCol="0">
            <a:spAutoFit/>
          </a:bodyPr>
          <a:lstStyle/>
          <a:p>
            <a:pPr algn="ctr"/>
            <a:r>
              <a:rPr lang="en-US" sz="3200" b="1" dirty="0" err="1"/>
              <a:t>Triển</a:t>
            </a:r>
            <a:r>
              <a:rPr lang="en-US" sz="3200" b="1" dirty="0"/>
              <a:t> </a:t>
            </a:r>
            <a:r>
              <a:rPr lang="en-US" sz="3200" b="1" dirty="0" err="1"/>
              <a:t>khai</a:t>
            </a:r>
            <a:r>
              <a:rPr lang="en-US" sz="3200" b="1" dirty="0"/>
              <a:t> </a:t>
            </a:r>
            <a:r>
              <a:rPr lang="en-US" sz="3200" b="1" dirty="0" err="1"/>
              <a:t>thuật</a:t>
            </a:r>
            <a:r>
              <a:rPr lang="en-US" sz="3200" b="1" dirty="0"/>
              <a:t> </a:t>
            </a:r>
            <a:r>
              <a:rPr lang="en-US" sz="3200" b="1" dirty="0" err="1"/>
              <a:t>toán</a:t>
            </a:r>
            <a:r>
              <a:rPr lang="en-US" sz="3200" b="1" dirty="0"/>
              <a:t> – Original PSO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231124-E4A6-2822-73C9-974F02EB4D4E}"/>
                  </a:ext>
                </a:extLst>
              </p:cNvPr>
              <p:cNvSpPr txBox="1"/>
              <p:nvPr/>
            </p:nvSpPr>
            <p:spPr>
              <a:xfrm>
                <a:off x="672356" y="2061716"/>
                <a:ext cx="10847288"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Calibri (Body)"/>
                  </a:rPr>
                  <a:t>C</a:t>
                </a:r>
                <a:r>
                  <a:rPr lang="vi-VN" sz="2400" dirty="0">
                    <a:latin typeface="Calibri (Body)"/>
                  </a:rPr>
                  <a:t>ác tham số được thiết lập cố định:</a:t>
                </a:r>
              </a:p>
              <a:p>
                <a:pPr marL="800100" lvl="1" indent="-342900">
                  <a:buFont typeface="Courier New" panose="02070309020205020404" pitchFamily="49" charset="0"/>
                  <a:buChar char="o"/>
                </a:pPr>
                <a:r>
                  <a:rPr lang="vi-VN" sz="2400" dirty="0">
                    <a:latin typeface="Calibri (Body)"/>
                  </a:rPr>
                  <a:t>Hệ</a:t>
                </a:r>
                <a:r>
                  <a:rPr lang="en-US" sz="2400" dirty="0">
                    <a:latin typeface="Calibri (Body)"/>
                  </a:rPr>
                  <a:t> </a:t>
                </a:r>
                <a:r>
                  <a:rPr lang="vi-VN" sz="2400" dirty="0">
                    <a:latin typeface="Calibri (Body)"/>
                  </a:rPr>
                  <a:t>số</a:t>
                </a:r>
                <a:r>
                  <a:rPr lang="en-US" sz="2400" dirty="0">
                    <a:latin typeface="Calibri (Body)"/>
                  </a:rPr>
                  <a:t> </a:t>
                </a:r>
                <a:r>
                  <a:rPr lang="vi-VN" sz="2400" dirty="0">
                    <a:latin typeface="Calibri (Body)"/>
                  </a:rPr>
                  <a:t>nhận thức (Cognitive) </a:t>
                </a:r>
                <a14:m>
                  <m:oMath xmlns:m="http://schemas.openxmlformats.org/officeDocument/2006/math">
                    <m:sSub>
                      <m:sSubPr>
                        <m:ctrlPr>
                          <a:rPr lang="vi-VN" sz="2400" i="1" smtClean="0">
                            <a:latin typeface="Cambria Math" panose="02040503050406030204" pitchFamily="18" charset="0"/>
                          </a:rPr>
                        </m:ctrlPr>
                      </m:sSubPr>
                      <m:e>
                        <m:r>
                          <m:rPr>
                            <m:sty m:val="p"/>
                          </m:rPr>
                          <a:rPr lang="en-US" sz="2400" b="0" i="1" smtClean="0">
                            <a:latin typeface="Cambria Math" panose="02040503050406030204" pitchFamily="18" charset="0"/>
                          </a:rPr>
                          <m:t>C</m:t>
                        </m:r>
                      </m:e>
                      <m:sub>
                        <m:r>
                          <a:rPr lang="en-US" sz="2400" b="0" i="1" smtClean="0">
                            <a:latin typeface="Cambria Math" panose="02040503050406030204" pitchFamily="18" charset="0"/>
                          </a:rPr>
                          <m:t>1</m:t>
                        </m:r>
                      </m:sub>
                    </m:sSub>
                  </m:oMath>
                </a14:m>
                <a:r>
                  <a:rPr lang="vi-VN" sz="2400" dirty="0">
                    <a:latin typeface="Calibri (Body)"/>
                  </a:rPr>
                  <a:t> = 1.5.</a:t>
                </a:r>
              </a:p>
              <a:p>
                <a:pPr marL="800100" lvl="1" indent="-342900">
                  <a:buFont typeface="Courier New" panose="02070309020205020404" pitchFamily="49" charset="0"/>
                  <a:buChar char="o"/>
                </a:pPr>
                <a:r>
                  <a:rPr lang="vi-VN" sz="2400" dirty="0">
                    <a:latin typeface="Calibri (Body)"/>
                  </a:rPr>
                  <a:t>Hệ</a:t>
                </a:r>
                <a:r>
                  <a:rPr lang="en-US" sz="2400" dirty="0">
                    <a:latin typeface="Calibri (Body)"/>
                  </a:rPr>
                  <a:t> </a:t>
                </a:r>
                <a:r>
                  <a:rPr lang="vi-VN" sz="2400" dirty="0">
                    <a:latin typeface="Calibri (Body)"/>
                  </a:rPr>
                  <a:t>số</a:t>
                </a:r>
                <a:r>
                  <a:rPr lang="en-US" sz="2400" dirty="0">
                    <a:latin typeface="Calibri (Body)"/>
                  </a:rPr>
                  <a:t> </a:t>
                </a:r>
                <a:r>
                  <a:rPr lang="vi-VN" sz="2400" dirty="0">
                    <a:latin typeface="Calibri (Body)"/>
                  </a:rPr>
                  <a:t>xã hội (Social) </a:t>
                </a:r>
                <a14:m>
                  <m:oMath xmlns:m="http://schemas.openxmlformats.org/officeDocument/2006/math">
                    <m:sSub>
                      <m:sSubPr>
                        <m:ctrlPr>
                          <a:rPr lang="vi-VN" sz="2400" i="1">
                            <a:latin typeface="Cambria Math" panose="02040503050406030204" pitchFamily="18" charset="0"/>
                          </a:rPr>
                        </m:ctrlPr>
                      </m:sSubPr>
                      <m:e>
                        <m:r>
                          <a:rPr lang="en-US" sz="2400" b="0" i="1" smtClean="0">
                            <a:latin typeface="Cambria Math" panose="02040503050406030204" pitchFamily="18" charset="0"/>
                          </a:rPr>
                          <m:t> </m:t>
                        </m:r>
                        <m:r>
                          <m:rPr>
                            <m:sty m:val="p"/>
                          </m:rPr>
                          <a:rPr lang="en-US" sz="2400" i="1">
                            <a:latin typeface="Cambria Math" panose="02040503050406030204" pitchFamily="18" charset="0"/>
                          </a:rPr>
                          <m:t>C</m:t>
                        </m:r>
                      </m:e>
                      <m:sub>
                        <m:r>
                          <a:rPr lang="en-US" sz="2400" b="0" i="1" smtClean="0">
                            <a:latin typeface="Cambria Math" panose="02040503050406030204" pitchFamily="18" charset="0"/>
                          </a:rPr>
                          <m:t>2</m:t>
                        </m:r>
                      </m:sub>
                    </m:sSub>
                  </m:oMath>
                </a14:m>
                <a:r>
                  <a:rPr lang="vi-VN" sz="2400" dirty="0">
                    <a:latin typeface="Calibri (Body)"/>
                  </a:rPr>
                  <a:t> = 1.5.</a:t>
                </a:r>
              </a:p>
              <a:p>
                <a:pPr marL="800100" lvl="1" indent="-342900">
                  <a:buFont typeface="Courier New" panose="02070309020205020404" pitchFamily="49" charset="0"/>
                  <a:buChar char="o"/>
                </a:pPr>
                <a:r>
                  <a:rPr lang="vi-VN" sz="2400" dirty="0">
                    <a:latin typeface="Calibri (Body)"/>
                  </a:rPr>
                  <a:t>Trọng số quán tính (Inertia Weight) </a:t>
                </a:r>
                <a14:m>
                  <m:oMath xmlns:m="http://schemas.openxmlformats.org/officeDocument/2006/math">
                    <m:r>
                      <a:rPr lang="vi-VN" sz="2400" i="1" smtClean="0">
                        <a:latin typeface="Cambria Math" panose="02040503050406030204" pitchFamily="18" charset="0"/>
                        <a:ea typeface="Cambria Math" panose="02040503050406030204" pitchFamily="18" charset="0"/>
                      </a:rPr>
                      <m:t>𝜔</m:t>
                    </m:r>
                  </m:oMath>
                </a14:m>
                <a:r>
                  <a:rPr lang="vi-VN" sz="2400" dirty="0">
                    <a:latin typeface="Calibri (Body)"/>
                  </a:rPr>
                  <a:t> = 1.0 (cố định, không có sự suy giảm).</a:t>
                </a:r>
              </a:p>
              <a:p>
                <a:pPr marL="342900" indent="-342900">
                  <a:buFont typeface="Wingdings" panose="05000000000000000000" pitchFamily="2" charset="2"/>
                  <a:buChar char="Ø"/>
                </a:pPr>
                <a:r>
                  <a:rPr lang="vi-VN" sz="2400" dirty="0">
                    <a:latin typeface="Calibri (Body)"/>
                  </a:rPr>
                  <a:t>Cơ chế cập nhật vận tốc chỉ dựa trên sự chênh lệch giữa vị trí hiện tại với </a:t>
                </a:r>
                <a14:m>
                  <m:oMath xmlns:m="http://schemas.openxmlformats.org/officeDocument/2006/math">
                    <m:sSub>
                      <m:sSubPr>
                        <m:ctrlPr>
                          <a:rPr lang="vi-VN" sz="2400" i="1">
                            <a:latin typeface="Cambria Math" panose="02040503050406030204" pitchFamily="18" charset="0"/>
                          </a:rPr>
                        </m:ctrlPr>
                      </m:sSubPr>
                      <m:e>
                        <m:r>
                          <a:rPr lang="en-US" sz="2400" i="1">
                            <a:latin typeface="Cambria Math" panose="02040503050406030204" pitchFamily="18" charset="0"/>
                          </a:rPr>
                          <m:t> </m:t>
                        </m:r>
                        <m:r>
                          <m:rPr>
                            <m:sty m:val="p"/>
                          </m:rPr>
                          <a:rPr lang="en-US" sz="2400" b="0" i="1" smtClean="0">
                            <a:latin typeface="Cambria Math" panose="02040503050406030204" pitchFamily="18" charset="0"/>
                          </a:rPr>
                          <m:t>P</m:t>
                        </m:r>
                      </m:e>
                      <m:sub>
                        <m:r>
                          <m:rPr>
                            <m:sty m:val="p"/>
                          </m:rPr>
                          <a:rPr lang="en-US" sz="2400" b="0" i="1" smtClean="0">
                            <a:latin typeface="Cambria Math" panose="02040503050406030204" pitchFamily="18" charset="0"/>
                          </a:rPr>
                          <m:t>Best</m:t>
                        </m:r>
                      </m:sub>
                    </m:sSub>
                  </m:oMath>
                </a14:m>
                <a:r>
                  <a:rPr lang="vi-VN" sz="2400" dirty="0">
                    <a:latin typeface="Calibri (Body)"/>
                  </a:rPr>
                  <a:t> và </a:t>
                </a:r>
                <a14:m>
                  <m:oMath xmlns:m="http://schemas.openxmlformats.org/officeDocument/2006/math">
                    <m:sSub>
                      <m:sSubPr>
                        <m:ctrlPr>
                          <a:rPr lang="vi-VN" sz="2400" i="1">
                            <a:latin typeface="Cambria Math" panose="02040503050406030204" pitchFamily="18" charset="0"/>
                          </a:rPr>
                        </m:ctrlPr>
                      </m:sSubPr>
                      <m:e>
                        <m:r>
                          <a:rPr lang="en-US" sz="2400" i="1">
                            <a:latin typeface="Cambria Math" panose="02040503050406030204" pitchFamily="18" charset="0"/>
                          </a:rPr>
                          <m:t> </m:t>
                        </m:r>
                        <m:r>
                          <m:rPr>
                            <m:sty m:val="p"/>
                          </m:rPr>
                          <a:rPr lang="en-US" sz="2400" b="0" i="1" smtClean="0">
                            <a:latin typeface="Cambria Math" panose="02040503050406030204" pitchFamily="18" charset="0"/>
                          </a:rPr>
                          <m:t>G</m:t>
                        </m:r>
                      </m:e>
                      <m:sub>
                        <m:r>
                          <m:rPr>
                            <m:sty m:val="p"/>
                          </m:rPr>
                          <a:rPr lang="en-US" sz="2400" i="1">
                            <a:latin typeface="Cambria Math" panose="02040503050406030204" pitchFamily="18" charset="0"/>
                          </a:rPr>
                          <m:t>Best</m:t>
                        </m:r>
                      </m:sub>
                    </m:sSub>
                  </m:oMath>
                </a14:m>
                <a:r>
                  <a:rPr lang="vi-VN" sz="2400" dirty="0">
                    <a:latin typeface="Calibri (Body)"/>
                  </a:rPr>
                  <a:t> mà</a:t>
                </a:r>
                <a:r>
                  <a:rPr lang="en-US" sz="2400" dirty="0">
                    <a:latin typeface="Calibri (Body)"/>
                  </a:rPr>
                  <a:t> </a:t>
                </a:r>
                <a:r>
                  <a:rPr lang="vi-VN" sz="2400" dirty="0">
                    <a:latin typeface="Calibri (Body)"/>
                  </a:rPr>
                  <a:t>không có sự kiểm soát cân bằng động giữa khám phá và khai thác.</a:t>
                </a:r>
                <a:endParaRPr lang="vi-VN" i="1" dirty="0">
                  <a:latin typeface="Calibri (Body)"/>
                </a:endParaRPr>
              </a:p>
            </p:txBody>
          </p:sp>
        </mc:Choice>
        <mc:Fallback xmlns="">
          <p:sp>
            <p:nvSpPr>
              <p:cNvPr id="9" name="TextBox 8">
                <a:extLst>
                  <a:ext uri="{FF2B5EF4-FFF2-40B4-BE49-F238E27FC236}">
                    <a16:creationId xmlns:a16="http://schemas.microsoft.com/office/drawing/2014/main" id="{6F231124-E4A6-2822-73C9-974F02EB4D4E}"/>
                  </a:ext>
                </a:extLst>
              </p:cNvPr>
              <p:cNvSpPr txBox="1">
                <a:spLocks noRot="1" noChangeAspect="1" noMove="1" noResize="1" noEditPoints="1" noAdjustHandles="1" noChangeArrowheads="1" noChangeShapeType="1" noTextEdit="1"/>
              </p:cNvSpPr>
              <p:nvPr/>
            </p:nvSpPr>
            <p:spPr>
              <a:xfrm>
                <a:off x="672356" y="2061716"/>
                <a:ext cx="10847288" cy="2308324"/>
              </a:xfrm>
              <a:prstGeom prst="rect">
                <a:avLst/>
              </a:prstGeom>
              <a:blipFill>
                <a:blip r:embed="rId2"/>
                <a:stretch>
                  <a:fillRect l="-730" t="-2111" b="-5013"/>
                </a:stretch>
              </a:blipFill>
            </p:spPr>
            <p:txBody>
              <a:bodyPr/>
              <a:lstStyle/>
              <a:p>
                <a:r>
                  <a:rPr lang="en-US">
                    <a:noFill/>
                  </a:rPr>
                  <a:t> </a:t>
                </a:r>
              </a:p>
            </p:txBody>
          </p:sp>
        </mc:Fallback>
      </mc:AlternateContent>
    </p:spTree>
    <p:extLst>
      <p:ext uri="{BB962C8B-B14F-4D97-AF65-F5344CB8AC3E}">
        <p14:creationId xmlns:p14="http://schemas.microsoft.com/office/powerpoint/2010/main" val="209605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5143B-09A7-EC05-2DE7-80823F1E02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23124-CA32-EF97-AA53-5E48B9A2C51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3EEF18E-2BFD-99D7-420A-FDDB642FCA55}"/>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BFC8FE12-BD97-92DE-1393-AA855BE85433}"/>
              </a:ext>
            </a:extLst>
          </p:cNvPr>
          <p:cNvSpPr/>
          <p:nvPr/>
        </p:nvSpPr>
        <p:spPr>
          <a:xfrm>
            <a:off x="338736" y="989643"/>
            <a:ext cx="7304267"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2DF1E3-DC7D-6000-3BAD-2A7A72B07F97}"/>
              </a:ext>
            </a:extLst>
          </p:cNvPr>
          <p:cNvSpPr txBox="1"/>
          <p:nvPr/>
        </p:nvSpPr>
        <p:spPr>
          <a:xfrm>
            <a:off x="338736" y="989643"/>
            <a:ext cx="7304268" cy="584775"/>
          </a:xfrm>
          <a:prstGeom prst="rect">
            <a:avLst/>
          </a:prstGeom>
          <a:noFill/>
        </p:spPr>
        <p:txBody>
          <a:bodyPr wrap="square" rtlCol="0">
            <a:spAutoFit/>
          </a:bodyPr>
          <a:lstStyle/>
          <a:p>
            <a:pPr algn="ctr"/>
            <a:r>
              <a:rPr lang="en-US" sz="3200" b="1" dirty="0" err="1"/>
              <a:t>Triển</a:t>
            </a:r>
            <a:r>
              <a:rPr lang="en-US" sz="3200" b="1" dirty="0"/>
              <a:t> </a:t>
            </a:r>
            <a:r>
              <a:rPr lang="en-US" sz="3200" b="1" dirty="0" err="1"/>
              <a:t>khai</a:t>
            </a:r>
            <a:r>
              <a:rPr lang="en-US" sz="3200" b="1" dirty="0"/>
              <a:t> </a:t>
            </a:r>
            <a:r>
              <a:rPr lang="en-US" sz="3200" b="1" dirty="0" err="1"/>
              <a:t>thuật</a:t>
            </a:r>
            <a:r>
              <a:rPr lang="en-US" sz="3200" b="1" dirty="0"/>
              <a:t> </a:t>
            </a:r>
            <a:r>
              <a:rPr lang="en-US" sz="3200" b="1" dirty="0" err="1"/>
              <a:t>toán</a:t>
            </a:r>
            <a:r>
              <a:rPr lang="en-US" sz="3200" b="1" dirty="0"/>
              <a:t> – Inertia Weight PSO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ACE156-4070-2BB4-5214-30FB1925EFA8}"/>
                  </a:ext>
                </a:extLst>
              </p:cNvPr>
              <p:cNvSpPr txBox="1"/>
              <p:nvPr/>
            </p:nvSpPr>
            <p:spPr>
              <a:xfrm>
                <a:off x="672356" y="2082705"/>
                <a:ext cx="10847288" cy="3741922"/>
              </a:xfrm>
              <a:prstGeom prst="rect">
                <a:avLst/>
              </a:prstGeom>
              <a:noFill/>
            </p:spPr>
            <p:txBody>
              <a:bodyPr wrap="square" rtlCol="0">
                <a:spAutoFit/>
              </a:bodyPr>
              <a:lstStyle/>
              <a:p>
                <a:pPr marL="342900" indent="-342900">
                  <a:buFont typeface="Wingdings" panose="05000000000000000000" pitchFamily="2" charset="2"/>
                  <a:buChar char="Ø"/>
                </a:pPr>
                <a:r>
                  <a:rPr lang="vi-VN" sz="2400" dirty="0">
                    <a:latin typeface="Calibri (Body)"/>
                  </a:rPr>
                  <a:t>Để cải thiện khả năng hội tụ và tránh mắc kẹt tại cực trị địa phương, biến thể Inertia Weight đã được triển khai với cơ chế giảm tuyến tính theo thời gian:</a:t>
                </a:r>
                <a:endParaRPr lang="en-US" sz="2400" dirty="0">
                  <a:latin typeface="Calibri (Body)"/>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𝑚𝑎𝑥</m:t>
                          </m:r>
                          <m:r>
                            <a:rPr lang="en-US" sz="2400" b="0" i="1" smtClean="0">
                              <a:latin typeface="Cambria Math" panose="02040503050406030204" pitchFamily="18" charset="0"/>
                              <a:ea typeface="Cambria Math" panose="02040503050406030204" pitchFamily="18" charset="0"/>
                            </a:rPr>
                            <m:t> </m:t>
                          </m:r>
                        </m:sub>
                      </m:sSub>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ea typeface="Cambria Math" panose="02040503050406030204" pitchFamily="18" charset="0"/>
                                </a:rPr>
                                <m:t>𝑚𝑎𝑥</m:t>
                              </m:r>
                              <m:r>
                                <a:rPr lang="en-US" sz="2400" i="1">
                                  <a:latin typeface="Cambria Math" panose="02040503050406030204" pitchFamily="18" charset="0"/>
                                  <a:ea typeface="Cambria Math" panose="02040503050406030204" pitchFamily="18" charset="0"/>
                                </a:rPr>
                                <m:t> </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𝑚𝑖𝑛</m:t>
                              </m:r>
                              <m:r>
                                <a:rPr lang="en-US" sz="2400" i="1">
                                  <a:latin typeface="Cambria Math" panose="02040503050406030204" pitchFamily="18" charset="0"/>
                                  <a:ea typeface="Cambria Math" panose="02040503050406030204" pitchFamily="18" charset="0"/>
                                </a:rPr>
                                <m:t> </m:t>
                              </m:r>
                            </m:sub>
                          </m:sSub>
                        </m:num>
                        <m:den>
                          <m:sSub>
                            <m:sSubPr>
                              <m:ctrlPr>
                                <a:rPr lang="vi-VN"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𝑚𝑎𝑥</m:t>
                              </m:r>
                            </m:sub>
                          </m:sSub>
                        </m:den>
                      </m:f>
                      <m:r>
                        <a:rPr lang="en-US" sz="2400" b="0" i="1" smtClean="0">
                          <a:latin typeface="Cambria Math" panose="02040503050406030204" pitchFamily="18" charset="0"/>
                          <a:ea typeface="Cambria Math" panose="02040503050406030204" pitchFamily="18" charset="0"/>
                        </a:rPr>
                        <m:t>𝑡</m:t>
                      </m:r>
                    </m:oMath>
                  </m:oMathPara>
                </a14:m>
                <a:endParaRPr lang="vi-VN" sz="2400" dirty="0">
                  <a:latin typeface="Calibri (Body)"/>
                </a:endParaRPr>
              </a:p>
              <a:p>
                <a:r>
                  <a:rPr lang="en-US" sz="2400" dirty="0">
                    <a:latin typeface="Calibri (Body)"/>
                  </a:rPr>
                  <a:t>	</a:t>
                </a:r>
                <a:r>
                  <a:rPr lang="vi-VN" dirty="0">
                    <a:latin typeface="Calibri (Body)"/>
                  </a:rPr>
                  <a:t>Trong đó:</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ea typeface="Cambria Math" panose="02040503050406030204" pitchFamily="18" charset="0"/>
                          </a:rPr>
                        </m:ctrlPr>
                      </m:sSubPr>
                      <m:e>
                        <m:r>
                          <a:rPr lang="vi-VN" i="1" smtClean="0">
                            <a:latin typeface="Cambria Math" panose="02040503050406030204" pitchFamily="18" charset="0"/>
                            <a:ea typeface="Cambria Math" panose="02040503050406030204" pitchFamily="18" charset="0"/>
                          </a:rPr>
                          <m:t>𝜔</m:t>
                        </m:r>
                      </m:e>
                      <m:sub>
                        <m:r>
                          <m:rPr>
                            <m:sty m:val="p"/>
                          </m:rPr>
                          <a:rPr lang="en-US" b="0" i="1" smtClean="0">
                            <a:latin typeface="Cambria Math" panose="02040503050406030204" pitchFamily="18" charset="0"/>
                            <a:ea typeface="Cambria Math" panose="02040503050406030204" pitchFamily="18" charset="0"/>
                          </a:rPr>
                          <m:t>max</m:t>
                        </m:r>
                      </m:sub>
                    </m:sSub>
                  </m:oMath>
                </a14:m>
                <a:r>
                  <a:rPr lang="vi-VN" dirty="0">
                    <a:latin typeface="Calibri (Body)"/>
                  </a:rPr>
                  <a:t> = 0.9: Giá trị lớn ở giai đoạn đầu giúp hạt di chuyển mạnh, khám phá không gian rộng.</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rPr>
                        </m:ctrlPr>
                      </m:sSubPr>
                      <m:e>
                        <m:r>
                          <a:rPr lang="vi-VN" i="1" smtClean="0">
                            <a:latin typeface="Cambria Math" panose="02040503050406030204" pitchFamily="18" charset="0"/>
                            <a:ea typeface="Cambria Math" panose="02040503050406030204" pitchFamily="18" charset="0"/>
                          </a:rPr>
                          <m:t>𝜔</m:t>
                        </m:r>
                      </m:e>
                      <m:sub>
                        <m:r>
                          <m:rPr>
                            <m:sty m:val="p"/>
                          </m:rPr>
                          <a:rPr lang="en-US" b="0" i="1" smtClean="0">
                            <a:latin typeface="Cambria Math" panose="02040503050406030204" pitchFamily="18" charset="0"/>
                          </a:rPr>
                          <m:t>min</m:t>
                        </m:r>
                      </m:sub>
                    </m:sSub>
                  </m:oMath>
                </a14:m>
                <a:r>
                  <a:rPr lang="vi-VN" dirty="0">
                    <a:latin typeface="Calibri (Body)"/>
                  </a:rPr>
                  <a:t> = 0.4: Giá trị nhỏ ở giai đoạn cuối giúp hạt di chuyển chậm lại, tinh chỉnh quanh vùng tối ưu.</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rPr>
                        </m:ctrlPr>
                      </m:sSubPr>
                      <m:e>
                        <m:r>
                          <m:rPr>
                            <m:sty m:val="p"/>
                          </m:rPr>
                          <a:rPr lang="en-US" b="0" i="1" smtClean="0">
                            <a:latin typeface="Cambria Math" panose="02040503050406030204" pitchFamily="18" charset="0"/>
                          </a:rPr>
                          <m:t>T</m:t>
                        </m:r>
                      </m:e>
                      <m:sub>
                        <m:r>
                          <m:rPr>
                            <m:sty m:val="p"/>
                          </m:rPr>
                          <a:rPr lang="en-US" b="0" i="1" smtClean="0">
                            <a:latin typeface="Cambria Math" panose="02040503050406030204" pitchFamily="18" charset="0"/>
                          </a:rPr>
                          <m:t>max</m:t>
                        </m:r>
                      </m:sub>
                    </m:sSub>
                  </m:oMath>
                </a14:m>
                <a:r>
                  <a:rPr lang="vi-VN" dirty="0">
                    <a:latin typeface="Calibri (Body)"/>
                  </a:rPr>
                  <a:t>: Tổng số vòng lặp tối đa.</a:t>
                </a:r>
              </a:p>
              <a:p>
                <a:pPr marL="342900" indent="-342900">
                  <a:buFont typeface="Wingdings" panose="05000000000000000000" pitchFamily="2" charset="2"/>
                  <a:buChar char="Ø"/>
                </a:pPr>
                <a:r>
                  <a:rPr lang="vi-VN" sz="2400" dirty="0">
                    <a:latin typeface="Calibri (Body)"/>
                  </a:rPr>
                  <a:t>Cải tiến này giúp thuật toán ổn định hơn khi áp dụng cho bài toán tối ưu công suất vốn có không gian tìm kiếm liên tục và phức tạp.</a:t>
                </a:r>
              </a:p>
            </p:txBody>
          </p:sp>
        </mc:Choice>
        <mc:Fallback xmlns="">
          <p:sp>
            <p:nvSpPr>
              <p:cNvPr id="9" name="TextBox 8">
                <a:extLst>
                  <a:ext uri="{FF2B5EF4-FFF2-40B4-BE49-F238E27FC236}">
                    <a16:creationId xmlns:a16="http://schemas.microsoft.com/office/drawing/2014/main" id="{63ACE156-4070-2BB4-5214-30FB1925EFA8}"/>
                  </a:ext>
                </a:extLst>
              </p:cNvPr>
              <p:cNvSpPr txBox="1">
                <a:spLocks noRot="1" noChangeAspect="1" noMove="1" noResize="1" noEditPoints="1" noAdjustHandles="1" noChangeArrowheads="1" noChangeShapeType="1" noTextEdit="1"/>
              </p:cNvSpPr>
              <p:nvPr/>
            </p:nvSpPr>
            <p:spPr>
              <a:xfrm>
                <a:off x="672356" y="2082705"/>
                <a:ext cx="10847288" cy="3741922"/>
              </a:xfrm>
              <a:prstGeom prst="rect">
                <a:avLst/>
              </a:prstGeom>
              <a:blipFill>
                <a:blip r:embed="rId2"/>
                <a:stretch>
                  <a:fillRect l="-730" t="-1305" b="-2936"/>
                </a:stretch>
              </a:blipFill>
            </p:spPr>
            <p:txBody>
              <a:bodyPr/>
              <a:lstStyle/>
              <a:p>
                <a:r>
                  <a:rPr lang="en-US">
                    <a:noFill/>
                  </a:rPr>
                  <a:t> </a:t>
                </a:r>
              </a:p>
            </p:txBody>
          </p:sp>
        </mc:Fallback>
      </mc:AlternateContent>
    </p:spTree>
    <p:extLst>
      <p:ext uri="{BB962C8B-B14F-4D97-AF65-F5344CB8AC3E}">
        <p14:creationId xmlns:p14="http://schemas.microsoft.com/office/powerpoint/2010/main" val="265959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59FF6-FD02-EC3D-F2DB-4DA9F1E88B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A0B4DB-7AB1-2E83-4025-98A74002BC02}"/>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F96178E-D7B8-CA81-727E-3F5957697DE0}"/>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5" name="Rectangle: Rounded Corners 4">
            <a:extLst>
              <a:ext uri="{FF2B5EF4-FFF2-40B4-BE49-F238E27FC236}">
                <a16:creationId xmlns:a16="http://schemas.microsoft.com/office/drawing/2014/main" id="{5DBA6C46-D473-9AAA-F80C-885DFC8DA51A}"/>
              </a:ext>
            </a:extLst>
          </p:cNvPr>
          <p:cNvSpPr/>
          <p:nvPr/>
        </p:nvSpPr>
        <p:spPr>
          <a:xfrm>
            <a:off x="338737" y="989643"/>
            <a:ext cx="3577656"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71F2FB-6CF7-8514-E211-F9C6C6CF2A1B}"/>
              </a:ext>
            </a:extLst>
          </p:cNvPr>
          <p:cNvSpPr txBox="1"/>
          <p:nvPr/>
        </p:nvSpPr>
        <p:spPr>
          <a:xfrm>
            <a:off x="338737" y="988849"/>
            <a:ext cx="3577656" cy="584775"/>
          </a:xfrm>
          <a:prstGeom prst="rect">
            <a:avLst/>
          </a:prstGeom>
          <a:noFill/>
        </p:spPr>
        <p:txBody>
          <a:bodyPr wrap="square" rtlCol="0">
            <a:spAutoFit/>
          </a:bodyPr>
          <a:lstStyle/>
          <a:p>
            <a:pPr algn="ctr"/>
            <a:r>
              <a:rPr lang="en-US" sz="3200" b="1" dirty="0" err="1"/>
              <a:t>Thiết</a:t>
            </a:r>
            <a:r>
              <a:rPr lang="en-US" sz="3200" b="1" dirty="0"/>
              <a:t> </a:t>
            </a:r>
            <a:r>
              <a:rPr lang="en-US" sz="3200" b="1" dirty="0" err="1"/>
              <a:t>lập</a:t>
            </a:r>
            <a:r>
              <a:rPr lang="en-US" sz="3200" b="1" dirty="0"/>
              <a:t> </a:t>
            </a:r>
            <a:r>
              <a:rPr lang="en-US" sz="3200" b="1" dirty="0" err="1"/>
              <a:t>mô</a:t>
            </a:r>
            <a:r>
              <a:rPr lang="en-US" sz="3200" b="1" dirty="0"/>
              <a:t> </a:t>
            </a:r>
            <a:r>
              <a:rPr lang="en-US" sz="3200" b="1" dirty="0" err="1"/>
              <a:t>phỏng</a:t>
            </a:r>
            <a:endParaRPr lang="en-US" sz="3200" b="1" dirty="0"/>
          </a:p>
        </p:txBody>
      </p:sp>
      <p:sp>
        <p:nvSpPr>
          <p:cNvPr id="9" name="TextBox 8">
            <a:extLst>
              <a:ext uri="{FF2B5EF4-FFF2-40B4-BE49-F238E27FC236}">
                <a16:creationId xmlns:a16="http://schemas.microsoft.com/office/drawing/2014/main" id="{6A0328D3-298B-9551-30D4-1426E0526384}"/>
              </a:ext>
            </a:extLst>
          </p:cNvPr>
          <p:cNvSpPr txBox="1"/>
          <p:nvPr/>
        </p:nvSpPr>
        <p:spPr>
          <a:xfrm>
            <a:off x="672356" y="2061716"/>
            <a:ext cx="10847288" cy="2677656"/>
          </a:xfrm>
          <a:prstGeom prst="rect">
            <a:avLst/>
          </a:prstGeom>
          <a:noFill/>
        </p:spPr>
        <p:txBody>
          <a:bodyPr wrap="square" rtlCol="0">
            <a:spAutoFit/>
          </a:bodyPr>
          <a:lstStyle/>
          <a:p>
            <a:r>
              <a:rPr lang="vi-VN" sz="2400" dirty="0">
                <a:latin typeface="Calibri (Body)"/>
              </a:rPr>
              <a:t>Hệ thống được mô phỏng dựa trên các thông số thực tế trong môi trường vô tuyến:</a:t>
            </a:r>
          </a:p>
          <a:p>
            <a:pPr marL="800100" lvl="1" indent="-342900">
              <a:buFont typeface="Courier New" panose="02070309020205020404" pitchFamily="49" charset="0"/>
              <a:buChar char="o"/>
            </a:pPr>
            <a:r>
              <a:rPr lang="vi-VN" sz="2400" dirty="0">
                <a:latin typeface="Calibri (Body)"/>
              </a:rPr>
              <a:t>Số lượng AP (L): 100</a:t>
            </a:r>
          </a:p>
          <a:p>
            <a:pPr marL="800100" lvl="1" indent="-342900">
              <a:buFont typeface="Courier New" panose="02070309020205020404" pitchFamily="49" charset="0"/>
              <a:buChar char="o"/>
            </a:pPr>
            <a:r>
              <a:rPr lang="vi-VN" sz="2400" dirty="0">
                <a:latin typeface="Calibri (Body)"/>
              </a:rPr>
              <a:t>Số lượng người dùng (K): 20</a:t>
            </a:r>
          </a:p>
          <a:p>
            <a:pPr marL="800100" lvl="1" indent="-342900">
              <a:buFont typeface="Courier New" panose="02070309020205020404" pitchFamily="49" charset="0"/>
              <a:buChar char="o"/>
            </a:pPr>
            <a:r>
              <a:rPr lang="vi-VN" sz="2400" dirty="0">
                <a:latin typeface="Calibri (Body)"/>
              </a:rPr>
              <a:t>Mô hình kênh truyền:Kênh Rayleigh có tương quan không gian (Local Scattering Model).</a:t>
            </a:r>
          </a:p>
          <a:p>
            <a:pPr marL="800100" lvl="1" indent="-342900">
              <a:buFont typeface="Courier New" panose="02070309020205020404" pitchFamily="49" charset="0"/>
              <a:buChar char="o"/>
            </a:pPr>
            <a:r>
              <a:rPr lang="vi-VN" sz="2400" dirty="0">
                <a:latin typeface="Calibri (Body)"/>
              </a:rPr>
              <a:t>Phương pháp ước lượng kênh: MMSE.</a:t>
            </a:r>
          </a:p>
          <a:p>
            <a:pPr marL="800100" lvl="1" indent="-342900">
              <a:buFont typeface="Courier New" panose="02070309020205020404" pitchFamily="49" charset="0"/>
              <a:buChar char="o"/>
            </a:pPr>
            <a:r>
              <a:rPr lang="vi-VN" sz="2400" dirty="0">
                <a:latin typeface="Calibri (Body)"/>
              </a:rPr>
              <a:t>Phương pháp kết hợp tín hiệu: P-MMSE (Scalable).</a:t>
            </a:r>
          </a:p>
        </p:txBody>
      </p:sp>
    </p:spTree>
    <p:extLst>
      <p:ext uri="{BB962C8B-B14F-4D97-AF65-F5344CB8AC3E}">
        <p14:creationId xmlns:p14="http://schemas.microsoft.com/office/powerpoint/2010/main" val="92998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9B15-1DF1-52B0-A99F-28A35D4F8E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4C732-CCA0-02C2-9839-075798AEB52B}"/>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12B024A8-55EE-5FD6-8B1C-7F61836EE864}"/>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5" name="Rectangle: Rounded Corners 4">
            <a:extLst>
              <a:ext uri="{FF2B5EF4-FFF2-40B4-BE49-F238E27FC236}">
                <a16:creationId xmlns:a16="http://schemas.microsoft.com/office/drawing/2014/main" id="{90D3245F-EB93-DFF3-CCFF-7F8A24E2F6C3}"/>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3BBA4-FAB8-88D5-0BC7-271419B29D10}"/>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Phân</a:t>
            </a:r>
            <a:r>
              <a:rPr lang="en-US" sz="3200" b="1" dirty="0"/>
              <a:t> </a:t>
            </a:r>
            <a:r>
              <a:rPr lang="en-US" sz="3200" b="1" dirty="0" err="1"/>
              <a:t>tích</a:t>
            </a:r>
            <a:r>
              <a:rPr lang="en-US" sz="3200" b="1" dirty="0"/>
              <a:t> </a:t>
            </a:r>
            <a:r>
              <a:rPr lang="en-US" sz="3200" b="1" dirty="0" err="1"/>
              <a:t>kết</a:t>
            </a:r>
            <a:r>
              <a:rPr lang="en-US" sz="3200" b="1" dirty="0"/>
              <a:t> </a:t>
            </a:r>
            <a:r>
              <a:rPr lang="en-US" sz="3200" b="1" dirty="0" err="1"/>
              <a:t>quả</a:t>
            </a:r>
            <a:endParaRPr lang="en-US" sz="3200" b="1" dirty="0"/>
          </a:p>
        </p:txBody>
      </p:sp>
      <p:sp>
        <p:nvSpPr>
          <p:cNvPr id="7" name="TextBox 6">
            <a:extLst>
              <a:ext uri="{FF2B5EF4-FFF2-40B4-BE49-F238E27FC236}">
                <a16:creationId xmlns:a16="http://schemas.microsoft.com/office/drawing/2014/main" id="{E234EFF8-2A14-FE42-7D44-2C5B70B15353}"/>
              </a:ext>
            </a:extLst>
          </p:cNvPr>
          <p:cNvSpPr txBox="1"/>
          <p:nvPr/>
        </p:nvSpPr>
        <p:spPr>
          <a:xfrm>
            <a:off x="3467818" y="988848"/>
            <a:ext cx="8051826" cy="646331"/>
          </a:xfrm>
          <a:prstGeom prst="rect">
            <a:avLst/>
          </a:prstGeom>
          <a:noFill/>
        </p:spPr>
        <p:txBody>
          <a:bodyPr wrap="square" rtlCol="0">
            <a:spAutoFit/>
          </a:bodyPr>
          <a:lstStyle/>
          <a:p>
            <a:r>
              <a:rPr lang="vi-VN" b="1" dirty="0"/>
              <a:t>Kết quả mô phỏng được đánh giá thông qua biểu đồ Hàm phân phối tích lũy (CDF- Cumulative Distribution Function) của Hiệu suất phổ (SE).</a:t>
            </a:r>
            <a:endParaRPr lang="en-US" b="1" dirty="0"/>
          </a:p>
        </p:txBody>
      </p:sp>
      <p:pic>
        <p:nvPicPr>
          <p:cNvPr id="10" name="Picture 9">
            <a:extLst>
              <a:ext uri="{FF2B5EF4-FFF2-40B4-BE49-F238E27FC236}">
                <a16:creationId xmlns:a16="http://schemas.microsoft.com/office/drawing/2014/main" id="{6E62B9D0-1BB2-D239-482C-AA52CDBE0223}"/>
              </a:ext>
            </a:extLst>
          </p:cNvPr>
          <p:cNvPicPr>
            <a:picLocks noChangeAspect="1"/>
          </p:cNvPicPr>
          <p:nvPr/>
        </p:nvPicPr>
        <p:blipFill>
          <a:blip r:embed="rId2"/>
          <a:stretch>
            <a:fillRect/>
          </a:stretch>
        </p:blipFill>
        <p:spPr>
          <a:xfrm>
            <a:off x="2952269" y="1846052"/>
            <a:ext cx="6287462" cy="3957490"/>
          </a:xfrm>
          <a:prstGeom prst="rect">
            <a:avLst/>
          </a:prstGeom>
        </p:spPr>
      </p:pic>
      <p:sp>
        <p:nvSpPr>
          <p:cNvPr id="12" name="TextBox 11">
            <a:extLst>
              <a:ext uri="{FF2B5EF4-FFF2-40B4-BE49-F238E27FC236}">
                <a16:creationId xmlns:a16="http://schemas.microsoft.com/office/drawing/2014/main" id="{B84CCACE-CE68-5B42-CD48-531BC1E3EB46}"/>
              </a:ext>
            </a:extLst>
          </p:cNvPr>
          <p:cNvSpPr txBox="1"/>
          <p:nvPr/>
        </p:nvSpPr>
        <p:spPr>
          <a:xfrm>
            <a:off x="3797779" y="5518479"/>
            <a:ext cx="6094562" cy="369332"/>
          </a:xfrm>
          <a:prstGeom prst="rect">
            <a:avLst/>
          </a:prstGeom>
          <a:noFill/>
        </p:spPr>
        <p:txBody>
          <a:bodyPr wrap="square">
            <a:spAutoFit/>
          </a:bodyPr>
          <a:lstStyle/>
          <a:p>
            <a:r>
              <a:rPr lang="en-US" i="1" dirty="0" err="1"/>
              <a:t>Biểu</a:t>
            </a:r>
            <a:r>
              <a:rPr lang="en-US" i="1" dirty="0"/>
              <a:t> </a:t>
            </a:r>
            <a:r>
              <a:rPr lang="en-US" i="1" dirty="0" err="1"/>
              <a:t>đồ</a:t>
            </a:r>
            <a:r>
              <a:rPr lang="en-US" i="1" dirty="0"/>
              <a:t> CDF so </a:t>
            </a:r>
            <a:r>
              <a:rPr lang="en-US" i="1" dirty="0" err="1"/>
              <a:t>sánh</a:t>
            </a:r>
            <a:r>
              <a:rPr lang="en-US" i="1" dirty="0"/>
              <a:t> </a:t>
            </a:r>
            <a:r>
              <a:rPr lang="en-US" i="1" dirty="0" err="1"/>
              <a:t>hiệu</a:t>
            </a:r>
            <a:r>
              <a:rPr lang="en-US" i="1" dirty="0"/>
              <a:t> </a:t>
            </a:r>
            <a:r>
              <a:rPr lang="en-US" i="1" dirty="0" err="1"/>
              <a:t>năng</a:t>
            </a:r>
            <a:r>
              <a:rPr lang="en-US" i="1" dirty="0"/>
              <a:t> </a:t>
            </a:r>
            <a:r>
              <a:rPr lang="en-US" i="1" dirty="0" err="1"/>
              <a:t>giữa</a:t>
            </a:r>
            <a:r>
              <a:rPr lang="en-US" i="1" dirty="0"/>
              <a:t> </a:t>
            </a:r>
            <a:r>
              <a:rPr lang="en-US" i="1" dirty="0" err="1"/>
              <a:t>các</a:t>
            </a:r>
            <a:r>
              <a:rPr lang="en-US" i="1" dirty="0"/>
              <a:t> </a:t>
            </a:r>
            <a:r>
              <a:rPr lang="en-US" i="1" dirty="0" err="1"/>
              <a:t>thuật</a:t>
            </a:r>
            <a:r>
              <a:rPr lang="en-US" i="1" dirty="0"/>
              <a:t> </a:t>
            </a:r>
            <a:r>
              <a:rPr lang="en-US" i="1" dirty="0" err="1"/>
              <a:t>toán</a:t>
            </a:r>
            <a:endParaRPr lang="en-US" i="1" dirty="0"/>
          </a:p>
        </p:txBody>
      </p:sp>
    </p:spTree>
    <p:extLst>
      <p:ext uri="{BB962C8B-B14F-4D97-AF65-F5344CB8AC3E}">
        <p14:creationId xmlns:p14="http://schemas.microsoft.com/office/powerpoint/2010/main" val="130069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6443-C647-2846-BA7F-AEB40208C0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938B6-A68A-54E8-683B-D269025972AD}"/>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B979DB5E-F8A0-2A09-24DA-3DDF1EDFDA04}"/>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9" name="TextBox 8">
            <a:extLst>
              <a:ext uri="{FF2B5EF4-FFF2-40B4-BE49-F238E27FC236}">
                <a16:creationId xmlns:a16="http://schemas.microsoft.com/office/drawing/2014/main" id="{92E75F25-9A16-4CD3-24D8-64E957333F13}"/>
              </a:ext>
            </a:extLst>
          </p:cNvPr>
          <p:cNvSpPr txBox="1"/>
          <p:nvPr/>
        </p:nvSpPr>
        <p:spPr>
          <a:xfrm>
            <a:off x="672356" y="2061716"/>
            <a:ext cx="10847288" cy="3416320"/>
          </a:xfrm>
          <a:prstGeom prst="rect">
            <a:avLst/>
          </a:prstGeom>
          <a:noFill/>
        </p:spPr>
        <p:txBody>
          <a:bodyPr wrap="square" rtlCol="0">
            <a:spAutoFit/>
          </a:bodyPr>
          <a:lstStyle/>
          <a:p>
            <a:pPr marL="457200" indent="-457200">
              <a:buFont typeface="+mj-lt"/>
              <a:buAutoNum type="arabicPeriod"/>
            </a:pPr>
            <a:r>
              <a:rPr lang="vi-VN" sz="2400" b="1" dirty="0">
                <a:solidFill>
                  <a:srgbClr val="C00000"/>
                </a:solidFill>
                <a:latin typeface="Calibri (Body)"/>
              </a:rPr>
              <a:t>Baseline (Equal Power): </a:t>
            </a:r>
            <a:r>
              <a:rPr lang="vi-VN" sz="2400" dirty="0">
                <a:latin typeface="Calibri (Body)"/>
              </a:rPr>
              <a:t>Đường đồ thị nằm xa nhất về phía bên trái, cho thấy xác suất đạt được SE cao là thấp nhất. Đây là phương pháp tham chiếu không có tối ưu hóa. </a:t>
            </a:r>
            <a:endParaRPr lang="en-US" sz="2400" dirty="0">
              <a:latin typeface="Calibri (Body)"/>
            </a:endParaRPr>
          </a:p>
          <a:p>
            <a:pPr marL="457200" indent="-457200">
              <a:buFont typeface="+mj-lt"/>
              <a:buAutoNum type="arabicPeriod"/>
            </a:pPr>
            <a:r>
              <a:rPr lang="vi-VN" sz="2400" b="1" dirty="0">
                <a:solidFill>
                  <a:srgbClr val="C00000"/>
                </a:solidFill>
                <a:latin typeface="Calibri (Body)"/>
              </a:rPr>
              <a:t>PSO Gốc (Original): </a:t>
            </a:r>
            <a:r>
              <a:rPr lang="vi-VN" sz="2400" dirty="0">
                <a:latin typeface="Calibri (Body)"/>
              </a:rPr>
              <a:t>Đường đồ thị dịch chuyển rõ rệt về phía bên phải so với Baseline. Thuật toán đã tìm được bộ hệ số công suất tốt hơn, cải thiện đáng kể SE cho người dùng ở biên (những người dùng có SE thấp).</a:t>
            </a:r>
            <a:endParaRPr lang="en-US" sz="2400" dirty="0">
              <a:latin typeface="Calibri (Body)"/>
            </a:endParaRPr>
          </a:p>
          <a:p>
            <a:pPr marL="457200" indent="-457200">
              <a:buFont typeface="+mj-lt"/>
              <a:buAutoNum type="arabicPeriod"/>
            </a:pPr>
            <a:r>
              <a:rPr lang="vi-VN" sz="2400" b="1" dirty="0">
                <a:solidFill>
                  <a:srgbClr val="C00000"/>
                </a:solidFill>
                <a:latin typeface="Calibri (Body)"/>
              </a:rPr>
              <a:t>PSO Biến thể (Inertia Weight): </a:t>
            </a:r>
            <a:r>
              <a:rPr lang="vi-VN" sz="2400" dirty="0">
                <a:latin typeface="Calibri (Body)"/>
              </a:rPr>
              <a:t>Đường đồ thị (màu đỏ) nằm ngoài cùng bên phải, vượt trội hơn so với PSO Gốc. Cơ chế giảm trọng số quán tính giúp thuật toán tìm được điểm tối ưu sâu hơn, nâng cao tính công bằng (Fairness) cho toàn mạng.</a:t>
            </a:r>
          </a:p>
        </p:txBody>
      </p:sp>
      <p:sp>
        <p:nvSpPr>
          <p:cNvPr id="4" name="Rectangle: Rounded Corners 3">
            <a:extLst>
              <a:ext uri="{FF2B5EF4-FFF2-40B4-BE49-F238E27FC236}">
                <a16:creationId xmlns:a16="http://schemas.microsoft.com/office/drawing/2014/main" id="{06170BF4-DADC-9657-C7F2-B0147BC9CA11}"/>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30039A-6AD0-00C5-F1B4-83DD359AF6B7}"/>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Phân</a:t>
            </a:r>
            <a:r>
              <a:rPr lang="en-US" sz="3200" b="1" dirty="0"/>
              <a:t> </a:t>
            </a:r>
            <a:r>
              <a:rPr lang="en-US" sz="3200" b="1" dirty="0" err="1"/>
              <a:t>tích</a:t>
            </a:r>
            <a:r>
              <a:rPr lang="en-US" sz="3200" b="1" dirty="0"/>
              <a:t> </a:t>
            </a:r>
            <a:r>
              <a:rPr lang="en-US" sz="3200" b="1" dirty="0" err="1"/>
              <a:t>kết</a:t>
            </a:r>
            <a:r>
              <a:rPr lang="en-US" sz="3200" b="1" dirty="0"/>
              <a:t> </a:t>
            </a:r>
            <a:r>
              <a:rPr lang="en-US" sz="3200" b="1" dirty="0" err="1"/>
              <a:t>quả</a:t>
            </a:r>
            <a:endParaRPr lang="en-US" sz="3200" b="1" dirty="0"/>
          </a:p>
        </p:txBody>
      </p:sp>
    </p:spTree>
    <p:extLst>
      <p:ext uri="{BB962C8B-B14F-4D97-AF65-F5344CB8AC3E}">
        <p14:creationId xmlns:p14="http://schemas.microsoft.com/office/powerpoint/2010/main" val="325048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2C6D-83B5-4493-875E-1612907F31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C85C8-52E6-3154-0576-2A827EC87E70}"/>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4D34472C-27D5-5FA9-3441-B5340B91A197}"/>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9" name="TextBox 8">
            <a:extLst>
              <a:ext uri="{FF2B5EF4-FFF2-40B4-BE49-F238E27FC236}">
                <a16:creationId xmlns:a16="http://schemas.microsoft.com/office/drawing/2014/main" id="{F79336DF-EED9-6F8D-D9F8-6DC314D7B478}"/>
              </a:ext>
            </a:extLst>
          </p:cNvPr>
          <p:cNvSpPr txBox="1"/>
          <p:nvPr/>
        </p:nvSpPr>
        <p:spPr>
          <a:xfrm>
            <a:off x="672356" y="2061716"/>
            <a:ext cx="10847288" cy="1938992"/>
          </a:xfrm>
          <a:prstGeom prst="rect">
            <a:avLst/>
          </a:prstGeom>
          <a:noFill/>
        </p:spPr>
        <p:txBody>
          <a:bodyPr wrap="square" rtlCol="0">
            <a:spAutoFit/>
          </a:bodyPr>
          <a:lstStyle/>
          <a:p>
            <a:pPr marL="342900" indent="-342900">
              <a:buFont typeface="Wingdings" panose="05000000000000000000" pitchFamily="2" charset="2"/>
              <a:buChar char="Ø"/>
            </a:pPr>
            <a:r>
              <a:rPr lang="vi-VN" sz="2400" dirty="0">
                <a:latin typeface="Calibri (Body)"/>
              </a:rPr>
              <a:t>So với phương pháp phân bổ công suất đều (Baseline), thuật toán PSO Biến thể đã cải thiện đáng kể hiệu suất phổ của người dùng kém nhấ</a:t>
            </a:r>
            <a:r>
              <a:rPr lang="en-US" sz="2400">
                <a:latin typeface="Calibri (Body)"/>
              </a:rPr>
              <a:t>t</a:t>
            </a:r>
            <a:r>
              <a:rPr lang="vi-VN" sz="2400">
                <a:latin typeface="Calibri (Body)"/>
              </a:rPr>
              <a:t>. </a:t>
            </a:r>
            <a:endParaRPr lang="en-US" sz="2400" dirty="0">
              <a:latin typeface="Calibri (Body)"/>
            </a:endParaRPr>
          </a:p>
          <a:p>
            <a:pPr marL="342900" indent="-342900">
              <a:buFont typeface="Wingdings" panose="05000000000000000000" pitchFamily="2" charset="2"/>
              <a:buChar char="Ø"/>
            </a:pPr>
            <a:r>
              <a:rPr lang="vi-VN" sz="2400" dirty="0">
                <a:latin typeface="Calibri (Body)"/>
              </a:rPr>
              <a:t>Việc áp dụng biến thể Inertia Weight không làm tăng độ phức tạp tính toán trong mỗi vòng lặp nhưng mang lại hiệu quả hội tụ tốt hơn, chứng minh tính phù hợp của PSO cho các bài toán tối ưu trong mạng 5G/6G Cell-Free.</a:t>
            </a:r>
          </a:p>
        </p:txBody>
      </p:sp>
      <p:sp>
        <p:nvSpPr>
          <p:cNvPr id="4" name="Rectangle: Rounded Corners 3">
            <a:extLst>
              <a:ext uri="{FF2B5EF4-FFF2-40B4-BE49-F238E27FC236}">
                <a16:creationId xmlns:a16="http://schemas.microsoft.com/office/drawing/2014/main" id="{4B7B0C95-3135-1032-AF55-559984C08B7E}"/>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5A799-6357-D541-90D9-20D4C165B259}"/>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Kết</a:t>
            </a:r>
            <a:r>
              <a:rPr lang="en-US" sz="3200" b="1" dirty="0"/>
              <a:t> </a:t>
            </a:r>
            <a:r>
              <a:rPr lang="en-US" sz="3200" b="1" dirty="0" err="1"/>
              <a:t>luận</a:t>
            </a:r>
            <a:endParaRPr lang="en-US" sz="3200" b="1" dirty="0"/>
          </a:p>
        </p:txBody>
      </p:sp>
    </p:spTree>
    <p:extLst>
      <p:ext uri="{BB962C8B-B14F-4D97-AF65-F5344CB8AC3E}">
        <p14:creationId xmlns:p14="http://schemas.microsoft.com/office/powerpoint/2010/main" val="140772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47CD5-9E5F-998D-90E9-99047E66DEB7}"/>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771D6985-1ADD-71A3-1981-64D6C732DFE5}"/>
              </a:ext>
            </a:extLst>
          </p:cNvPr>
          <p:cNvSpPr>
            <a:spLocks noGrp="1"/>
          </p:cNvSpPr>
          <p:nvPr>
            <p:ph type="title"/>
          </p:nvPr>
        </p:nvSpPr>
        <p:spPr/>
        <p:txBody>
          <a:bodyPr/>
          <a:lstStyle/>
          <a:p>
            <a:r>
              <a:rPr lang="en-US" dirty="0"/>
              <a:t>VII. Tham </a:t>
            </a:r>
            <a:r>
              <a:rPr lang="en-US" dirty="0" err="1"/>
              <a:t>khảo</a:t>
            </a:r>
            <a:endParaRPr lang="en-US" dirty="0"/>
          </a:p>
        </p:txBody>
      </p:sp>
      <p:sp>
        <p:nvSpPr>
          <p:cNvPr id="4" name="Content Placeholder 3">
            <a:extLst>
              <a:ext uri="{FF2B5EF4-FFF2-40B4-BE49-F238E27FC236}">
                <a16:creationId xmlns:a16="http://schemas.microsoft.com/office/drawing/2014/main" id="{324A0083-2D05-0EFE-FA6B-D16BF6875B6D}"/>
              </a:ext>
            </a:extLst>
          </p:cNvPr>
          <p:cNvSpPr>
            <a:spLocks noGrp="1"/>
          </p:cNvSpPr>
          <p:nvPr>
            <p:ph sz="quarter" idx="13"/>
          </p:nvPr>
        </p:nvSpPr>
        <p:spPr/>
        <p:txBody>
          <a:bodyPr/>
          <a:lstStyle/>
          <a:p>
            <a:r>
              <a:rPr lang="en-US" dirty="0">
                <a:hlinkClick r:id="rId2"/>
              </a:rPr>
              <a:t>Particle Swarm Optimization (PSO) - An Overview - </a:t>
            </a:r>
            <a:r>
              <a:rPr lang="en-US" dirty="0" err="1">
                <a:hlinkClick r:id="rId2"/>
              </a:rPr>
              <a:t>GeeksforGeeks</a:t>
            </a:r>
            <a:endParaRPr lang="en-US" dirty="0"/>
          </a:p>
          <a:p>
            <a:r>
              <a:rPr lang="en-US" dirty="0">
                <a:hlinkClick r:id="rId3"/>
              </a:rPr>
              <a:t>Particle Swarm Optimization (Original Paper 1995)</a:t>
            </a:r>
            <a:endParaRPr lang="en-US" dirty="0"/>
          </a:p>
          <a:p>
            <a:r>
              <a:rPr lang="en-US" dirty="0">
                <a:hlinkClick r:id="rId4"/>
              </a:rPr>
              <a:t>Particle Swarm Optimization (ResearchGate)</a:t>
            </a:r>
            <a:endParaRPr lang="en-US" dirty="0"/>
          </a:p>
        </p:txBody>
      </p:sp>
    </p:spTree>
    <p:extLst>
      <p:ext uri="{BB962C8B-B14F-4D97-AF65-F5344CB8AC3E}">
        <p14:creationId xmlns:p14="http://schemas.microsoft.com/office/powerpoint/2010/main" val="373959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E921817-37DB-67F0-B86A-1B72E9596780}"/>
              </a:ext>
            </a:extLst>
          </p:cNvPr>
          <p:cNvSpPr/>
          <p:nvPr/>
        </p:nvSpPr>
        <p:spPr>
          <a:xfrm>
            <a:off x="338737" y="1719588"/>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I. </a:t>
            </a:r>
            <a:r>
              <a:rPr lang="en-US" dirty="0" err="1"/>
              <a:t>Thuật</a:t>
            </a:r>
            <a:r>
              <a:rPr lang="en-US" dirty="0"/>
              <a:t> </a:t>
            </a:r>
            <a:r>
              <a:rPr lang="en-US" dirty="0" err="1"/>
              <a:t>toán</a:t>
            </a:r>
            <a:r>
              <a:rPr lang="en-US" dirty="0"/>
              <a:t> </a:t>
            </a:r>
            <a:r>
              <a:rPr lang="en-US" dirty="0" err="1"/>
              <a:t>gốc</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6" name="TextBox 5">
            <a:extLst>
              <a:ext uri="{FF2B5EF4-FFF2-40B4-BE49-F238E27FC236}">
                <a16:creationId xmlns:a16="http://schemas.microsoft.com/office/drawing/2014/main" id="{8ACCC924-36F5-E728-75AB-B1A896FF619B}"/>
              </a:ext>
            </a:extLst>
          </p:cNvPr>
          <p:cNvSpPr txBox="1"/>
          <p:nvPr/>
        </p:nvSpPr>
        <p:spPr>
          <a:xfrm>
            <a:off x="500101" y="1731582"/>
            <a:ext cx="1788459" cy="1077218"/>
          </a:xfrm>
          <a:prstGeom prst="rect">
            <a:avLst/>
          </a:prstGeom>
          <a:noFill/>
        </p:spPr>
        <p:txBody>
          <a:bodyPr wrap="square" rtlCol="0">
            <a:spAutoFit/>
          </a:bodyPr>
          <a:lstStyle/>
          <a:p>
            <a:pPr algn="ctr"/>
            <a:r>
              <a:rPr lang="en-US" sz="3200" b="1" dirty="0" err="1"/>
              <a:t>Lịch</a:t>
            </a:r>
            <a:r>
              <a:rPr lang="en-US" sz="3200" b="1" dirty="0"/>
              <a:t> </a:t>
            </a:r>
            <a:r>
              <a:rPr lang="en-US" sz="3200" b="1" dirty="0" err="1"/>
              <a:t>sử</a:t>
            </a:r>
            <a:r>
              <a:rPr lang="en-US" sz="3200" b="1" dirty="0"/>
              <a:t> </a:t>
            </a:r>
            <a:r>
              <a:rPr lang="en-US" sz="3200" b="1" dirty="0" err="1"/>
              <a:t>ra</a:t>
            </a:r>
            <a:r>
              <a:rPr lang="en-US" sz="3200" b="1" dirty="0"/>
              <a:t> </a:t>
            </a:r>
            <a:r>
              <a:rPr lang="en-US" sz="3200" b="1" dirty="0" err="1"/>
              <a:t>đời</a:t>
            </a:r>
            <a:endParaRPr lang="en-US" sz="3200" b="1" dirty="0"/>
          </a:p>
        </p:txBody>
      </p:sp>
      <p:sp>
        <p:nvSpPr>
          <p:cNvPr id="8" name="TextBox 7">
            <a:extLst>
              <a:ext uri="{FF2B5EF4-FFF2-40B4-BE49-F238E27FC236}">
                <a16:creationId xmlns:a16="http://schemas.microsoft.com/office/drawing/2014/main" id="{0C3A30C6-8AC3-A04A-0280-E888786AC059}"/>
              </a:ext>
            </a:extLst>
          </p:cNvPr>
          <p:cNvSpPr txBox="1"/>
          <p:nvPr/>
        </p:nvSpPr>
        <p:spPr>
          <a:xfrm>
            <a:off x="2449922" y="1719588"/>
            <a:ext cx="3950877" cy="1200329"/>
          </a:xfrm>
          <a:prstGeom prst="rect">
            <a:avLst/>
          </a:prstGeom>
          <a:noFill/>
        </p:spPr>
        <p:txBody>
          <a:bodyPr wrap="square">
            <a:spAutoFit/>
          </a:bodyPr>
          <a:lstStyle/>
          <a:p>
            <a:r>
              <a:rPr lang="vi-VN" sz="2400" b="0" i="0" u="none" strike="noStrike" dirty="0">
                <a:effectLst/>
                <a:latin typeface="Calibri "/>
                <a:ea typeface="Calibri" panose="020F0502020204030204" pitchFamily="34" charset="0"/>
                <a:cs typeface="Calibri" panose="020F0502020204030204" pitchFamily="34" charset="0"/>
              </a:rPr>
              <a:t>Được giới thiệu năm 1995 bởi </a:t>
            </a:r>
            <a:r>
              <a:rPr lang="vi-VN" sz="2400" b="1" i="0" u="none" strike="noStrike" dirty="0">
                <a:effectLst/>
                <a:latin typeface="Calibri "/>
                <a:ea typeface="Calibri" panose="020F0502020204030204" pitchFamily="34" charset="0"/>
                <a:cs typeface="Calibri" panose="020F0502020204030204" pitchFamily="34" charset="0"/>
              </a:rPr>
              <a:t>James Kennedy</a:t>
            </a:r>
            <a:r>
              <a:rPr lang="vi-VN" sz="2400" b="0" i="0" u="none" strike="noStrike" dirty="0">
                <a:effectLst/>
                <a:latin typeface="Calibri "/>
                <a:ea typeface="Calibri" panose="020F0502020204030204" pitchFamily="34" charset="0"/>
                <a:cs typeface="Calibri" panose="020F0502020204030204" pitchFamily="34" charset="0"/>
              </a:rPr>
              <a:t> và </a:t>
            </a:r>
            <a:r>
              <a:rPr lang="vi-VN" sz="2400" b="1" i="0" u="none" strike="noStrike" dirty="0">
                <a:effectLst/>
                <a:latin typeface="Calibri "/>
                <a:ea typeface="Calibri" panose="020F0502020204030204" pitchFamily="34" charset="0"/>
                <a:cs typeface="Calibri" panose="020F0502020204030204" pitchFamily="34" charset="0"/>
              </a:rPr>
              <a:t>Russell Eberhart</a:t>
            </a:r>
            <a:r>
              <a:rPr lang="vi-VN" sz="2400" b="0" i="0" u="none" strike="noStrike" dirty="0">
                <a:effectLst/>
                <a:latin typeface="Calibri "/>
                <a:ea typeface="Calibri" panose="020F0502020204030204" pitchFamily="34" charset="0"/>
                <a:cs typeface="Calibri" panose="020F0502020204030204" pitchFamily="34" charset="0"/>
              </a:rPr>
              <a:t>.</a:t>
            </a:r>
            <a:endParaRPr lang="en-US" sz="2400" dirty="0">
              <a:latin typeface="Calibri "/>
              <a:ea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6D24C361-B31E-463E-7017-15ECDB958867}"/>
              </a:ext>
            </a:extLst>
          </p:cNvPr>
          <p:cNvSpPr/>
          <p:nvPr/>
        </p:nvSpPr>
        <p:spPr>
          <a:xfrm>
            <a:off x="338736" y="3154678"/>
            <a:ext cx="2111188" cy="1569660"/>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B0BC9F-FB2A-8314-217E-60E6311EC881}"/>
              </a:ext>
            </a:extLst>
          </p:cNvPr>
          <p:cNvSpPr txBox="1"/>
          <p:nvPr/>
        </p:nvSpPr>
        <p:spPr>
          <a:xfrm>
            <a:off x="500100" y="3166672"/>
            <a:ext cx="1788459" cy="1569660"/>
          </a:xfrm>
          <a:prstGeom prst="rect">
            <a:avLst/>
          </a:prstGeom>
          <a:noFill/>
        </p:spPr>
        <p:txBody>
          <a:bodyPr wrap="square" rtlCol="0">
            <a:spAutoFit/>
          </a:bodyPr>
          <a:lstStyle/>
          <a:p>
            <a:pPr algn="ctr"/>
            <a:r>
              <a:rPr lang="en-US" sz="3200" b="1" dirty="0" err="1"/>
              <a:t>Cảm</a:t>
            </a:r>
            <a:r>
              <a:rPr lang="en-US" sz="3200" b="1" dirty="0"/>
              <a:t> </a:t>
            </a:r>
            <a:r>
              <a:rPr lang="en-US" sz="3200" b="1" dirty="0" err="1"/>
              <a:t>hứng</a:t>
            </a:r>
            <a:r>
              <a:rPr lang="en-US" sz="3200" b="1" dirty="0"/>
              <a:t> </a:t>
            </a:r>
            <a:r>
              <a:rPr lang="en-US" sz="3200" b="1" dirty="0" err="1"/>
              <a:t>tự</a:t>
            </a:r>
            <a:r>
              <a:rPr lang="en-US" sz="3200" b="1" dirty="0"/>
              <a:t> </a:t>
            </a:r>
            <a:r>
              <a:rPr lang="en-US" sz="3200" b="1" dirty="0" err="1"/>
              <a:t>nhiên</a:t>
            </a:r>
            <a:endParaRPr lang="en-US" sz="3200" b="1" dirty="0"/>
          </a:p>
        </p:txBody>
      </p:sp>
      <p:sp>
        <p:nvSpPr>
          <p:cNvPr id="12" name="TextBox 11">
            <a:extLst>
              <a:ext uri="{FF2B5EF4-FFF2-40B4-BE49-F238E27FC236}">
                <a16:creationId xmlns:a16="http://schemas.microsoft.com/office/drawing/2014/main" id="{3AD5B010-200F-DB96-E351-0A291B8DD546}"/>
              </a:ext>
            </a:extLst>
          </p:cNvPr>
          <p:cNvSpPr txBox="1"/>
          <p:nvPr/>
        </p:nvSpPr>
        <p:spPr>
          <a:xfrm>
            <a:off x="2449922" y="3154678"/>
            <a:ext cx="3950877" cy="3108543"/>
          </a:xfrm>
          <a:prstGeom prst="rect">
            <a:avLst/>
          </a:prstGeom>
          <a:noFill/>
        </p:spPr>
        <p:txBody>
          <a:bodyPr wrap="square">
            <a:spAutoFit/>
          </a:bodyPr>
          <a:lstStyle/>
          <a:p>
            <a:r>
              <a:rPr lang="vi-VN" sz="2800" b="0" i="0" u="none" strike="noStrike" dirty="0">
                <a:effectLst/>
                <a:latin typeface="Calibri" panose="020F0502020204030204" pitchFamily="34" charset="0"/>
                <a:ea typeface="Calibri" panose="020F0502020204030204" pitchFamily="34" charset="0"/>
                <a:cs typeface="Calibri" panose="020F0502020204030204" pitchFamily="34" charset="0"/>
              </a:rPr>
              <a:t>Mô phỏng hành vi xã hội của các quần thể động vật như:</a:t>
            </a:r>
            <a:endPar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Đàn</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chim</a:t>
            </a:r>
            <a:r>
              <a:rPr lang="en-US" sz="2800" dirty="0">
                <a:latin typeface="Calibri" panose="020F0502020204030204" pitchFamily="34" charset="0"/>
                <a:ea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Đàn</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cá</a:t>
            </a:r>
            <a:endParaRPr lang="en-US" sz="2800" dirty="0">
              <a:latin typeface="Calibri" panose="020F0502020204030204" pitchFamily="34" charset="0"/>
              <a:ea typeface="Calibri" panose="020F0502020204030204" pitchFamily="34" charset="0"/>
              <a:cs typeface="Calibri" panose="020F0502020204030204" pitchFamily="34" charset="0"/>
            </a:endParaRPr>
          </a:p>
          <a:p>
            <a:br>
              <a:rPr lang="en-US" sz="2800" dirty="0">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A Tutorial on Particle Swarm Optimization in Python">
            <a:extLst>
              <a:ext uri="{FF2B5EF4-FFF2-40B4-BE49-F238E27FC236}">
                <a16:creationId xmlns:a16="http://schemas.microsoft.com/office/drawing/2014/main" id="{9C772B06-8B5D-7FBF-062C-9B61F6DB3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21" r="7794"/>
          <a:stretch>
            <a:fillRect/>
          </a:stretch>
        </p:blipFill>
        <p:spPr bwMode="auto">
          <a:xfrm>
            <a:off x="6562161" y="1309343"/>
            <a:ext cx="5082158" cy="448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32598D-B79A-5E83-D2A5-3E69BDDE1934}"/>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24A1171A-71AF-75B1-2578-54158C671078}"/>
              </a:ext>
            </a:extLst>
          </p:cNvPr>
          <p:cNvSpPr>
            <a:spLocks noGrp="1"/>
          </p:cNvSpPr>
          <p:nvPr>
            <p:ph type="title"/>
          </p:nvPr>
        </p:nvSpPr>
        <p:spPr/>
        <p:txBody>
          <a:bodyPr/>
          <a:lstStyle/>
          <a:p>
            <a:r>
              <a:rPr lang="en-US" dirty="0"/>
              <a:t>I.1. </a:t>
            </a:r>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 </a:t>
            </a:r>
            <a:r>
              <a:rPr lang="en-US" dirty="0" err="1"/>
              <a:t>cơ</a:t>
            </a:r>
            <a:r>
              <a:rPr lang="en-US" dirty="0"/>
              <a:t> </a:t>
            </a:r>
            <a:r>
              <a:rPr lang="en-US" dirty="0" err="1"/>
              <a:t>bản</a:t>
            </a:r>
            <a:endParaRPr lang="en-US" dirty="0"/>
          </a:p>
        </p:txBody>
      </p:sp>
      <p:sp>
        <p:nvSpPr>
          <p:cNvPr id="7" name="Rectangle: Rounded Corners 6">
            <a:extLst>
              <a:ext uri="{FF2B5EF4-FFF2-40B4-BE49-F238E27FC236}">
                <a16:creationId xmlns:a16="http://schemas.microsoft.com/office/drawing/2014/main" id="{4FC41917-4C63-18AB-55F2-D1D9CFBD90F6}"/>
              </a:ext>
            </a:extLst>
          </p:cNvPr>
          <p:cNvSpPr/>
          <p:nvPr/>
        </p:nvSpPr>
        <p:spPr>
          <a:xfrm>
            <a:off x="1226241" y="1631327"/>
            <a:ext cx="3601251"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ED59F7-1841-EBC5-999A-2751BEAD09DF}"/>
              </a:ext>
            </a:extLst>
          </p:cNvPr>
          <p:cNvSpPr txBox="1"/>
          <p:nvPr/>
        </p:nvSpPr>
        <p:spPr>
          <a:xfrm>
            <a:off x="1226240" y="1643321"/>
            <a:ext cx="3601252" cy="1077218"/>
          </a:xfrm>
          <a:prstGeom prst="rect">
            <a:avLst/>
          </a:prstGeom>
          <a:noFill/>
        </p:spPr>
        <p:txBody>
          <a:bodyPr wrap="square" rtlCol="0">
            <a:spAutoFit/>
          </a:bodyPr>
          <a:lstStyle/>
          <a:p>
            <a:pPr algn="ctr"/>
            <a:r>
              <a:rPr lang="en-US" sz="3200" b="1" dirty="0" err="1"/>
              <a:t>Không</a:t>
            </a:r>
            <a:r>
              <a:rPr lang="en-US" sz="3200" b="1" dirty="0"/>
              <a:t> </a:t>
            </a:r>
            <a:r>
              <a:rPr lang="en-US" sz="3200" b="1" dirty="0" err="1"/>
              <a:t>gian</a:t>
            </a:r>
            <a:r>
              <a:rPr lang="en-US" sz="3200" b="1" dirty="0"/>
              <a:t> </a:t>
            </a:r>
            <a:r>
              <a:rPr lang="en-US" sz="3200" b="1" dirty="0" err="1"/>
              <a:t>tìm</a:t>
            </a:r>
            <a:r>
              <a:rPr lang="en-US" sz="3200" b="1" dirty="0"/>
              <a:t> </a:t>
            </a:r>
            <a:r>
              <a:rPr lang="en-US" sz="3200" b="1" dirty="0" err="1"/>
              <a:t>kiếm</a:t>
            </a:r>
            <a:endParaRPr lang="en-US" sz="3200" b="1" dirty="0"/>
          </a:p>
        </p:txBody>
      </p:sp>
      <p:sp>
        <p:nvSpPr>
          <p:cNvPr id="10" name="TextBox 9">
            <a:extLst>
              <a:ext uri="{FF2B5EF4-FFF2-40B4-BE49-F238E27FC236}">
                <a16:creationId xmlns:a16="http://schemas.microsoft.com/office/drawing/2014/main" id="{629B1E56-F9C4-8BA7-D97B-5F26CCF79832}"/>
              </a:ext>
            </a:extLst>
          </p:cNvPr>
          <p:cNvSpPr txBox="1"/>
          <p:nvPr/>
        </p:nvSpPr>
        <p:spPr>
          <a:xfrm>
            <a:off x="1226240" y="2732533"/>
            <a:ext cx="4892171" cy="2677656"/>
          </a:xfrm>
          <a:prstGeom prst="rect">
            <a:avLst/>
          </a:prstGeom>
          <a:noFill/>
        </p:spPr>
        <p:txBody>
          <a:bodyPr wrap="square">
            <a:spAutoFit/>
          </a:bodyPr>
          <a:lstStyle/>
          <a:p>
            <a:r>
              <a:rPr lang="en-US" sz="2400" b="0" i="0" u="none" strike="noStrike" dirty="0">
                <a:effectLst/>
                <a:cs typeface="Times New Roman" panose="02020603050405020304" pitchFamily="18" charset="0"/>
              </a:rPr>
              <a:t>PSO </a:t>
            </a:r>
            <a:r>
              <a:rPr lang="en-US" sz="2400" b="0" i="0" u="none" strike="noStrike" dirty="0" err="1">
                <a:effectLst/>
                <a:cs typeface="Times New Roman" panose="02020603050405020304" pitchFamily="18" charset="0"/>
              </a:rPr>
              <a:t>tạo</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ra</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một</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tập</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hợp</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các</a:t>
            </a:r>
            <a:r>
              <a:rPr lang="en-US" sz="2400" b="0" i="0" u="none" strike="noStrike" dirty="0">
                <a:effectLst/>
                <a:cs typeface="Times New Roman" panose="02020603050405020304" pitchFamily="18" charset="0"/>
              </a:rPr>
              <a:t> </a:t>
            </a:r>
            <a:r>
              <a:rPr lang="en-US" sz="2400" b="1" i="0" u="none" strike="noStrike" dirty="0">
                <a:effectLst/>
                <a:cs typeface="Times New Roman" panose="02020603050405020304" pitchFamily="18" charset="0"/>
              </a:rPr>
              <a:t>"</a:t>
            </a:r>
            <a:r>
              <a:rPr lang="en-US" sz="2400" b="1" i="0" u="none" strike="noStrike" dirty="0" err="1">
                <a:effectLst/>
                <a:cs typeface="Times New Roman" panose="02020603050405020304" pitchFamily="18" charset="0"/>
              </a:rPr>
              <a:t>Hạt</a:t>
            </a:r>
            <a:r>
              <a:rPr lang="en-US" sz="2400" b="1" i="0" u="none" strike="noStrike" dirty="0">
                <a:effectLst/>
                <a:cs typeface="Times New Roman" panose="02020603050405020304" pitchFamily="18" charset="0"/>
              </a:rPr>
              <a:t>" (Particles)</a:t>
            </a:r>
            <a:r>
              <a:rPr lang="en-US" sz="2400" b="0" i="0" u="none" strike="noStrike" dirty="0">
                <a:effectLst/>
                <a:cs typeface="Times New Roman" panose="02020603050405020304" pitchFamily="18" charset="0"/>
              </a:rPr>
              <a:t> di </a:t>
            </a:r>
            <a:r>
              <a:rPr lang="en-US" sz="2400" b="0" i="0" u="none" strike="noStrike" dirty="0" err="1">
                <a:effectLst/>
                <a:cs typeface="Times New Roman" panose="02020603050405020304" pitchFamily="18" charset="0"/>
              </a:rPr>
              <a:t>chuyển</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trong</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không</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gian</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bài</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toán</a:t>
            </a:r>
            <a:r>
              <a:rPr lang="en-US" sz="2400" dirty="0">
                <a:cs typeface="Times New Roman" panose="02020603050405020304" pitchFamily="18" charset="0"/>
              </a:rPr>
              <a:t>:</a:t>
            </a:r>
          </a:p>
          <a:p>
            <a:pPr marL="342900" indent="-342900">
              <a:buFont typeface="Arial" panose="020B0604020202020204" pitchFamily="34" charset="0"/>
              <a:buChar char="•"/>
            </a:pPr>
            <a:r>
              <a:rPr lang="en-US" sz="2400" dirty="0" err="1">
                <a:cs typeface="Times New Roman" panose="02020603050405020304" pitchFamily="18" charset="0"/>
              </a:rPr>
              <a:t>Mỗi</a:t>
            </a:r>
            <a:r>
              <a:rPr lang="en-US" sz="2400" dirty="0">
                <a:cs typeface="Times New Roman" panose="02020603050405020304" pitchFamily="18" charset="0"/>
              </a:rPr>
              <a:t> </a:t>
            </a:r>
            <a:r>
              <a:rPr lang="en-US" sz="2400" dirty="0" err="1">
                <a:cs typeface="Times New Roman" panose="02020603050405020304" pitchFamily="18" charset="0"/>
              </a:rPr>
              <a:t>hạt</a:t>
            </a:r>
            <a:r>
              <a:rPr lang="en-US" sz="2400" dirty="0">
                <a:cs typeface="Times New Roman" panose="02020603050405020304" pitchFamily="18" charset="0"/>
              </a:rPr>
              <a:t> </a:t>
            </a:r>
            <a:r>
              <a:rPr lang="en-US" sz="2400" dirty="0" err="1">
                <a:cs typeface="Times New Roman" panose="02020603050405020304" pitchFamily="18" charset="0"/>
              </a:rPr>
              <a:t>đại</a:t>
            </a:r>
            <a:r>
              <a:rPr lang="en-US" sz="2400" dirty="0">
                <a:cs typeface="Times New Roman" panose="02020603050405020304" pitchFamily="18" charset="0"/>
              </a:rPr>
              <a:t> </a:t>
            </a:r>
            <a:r>
              <a:rPr lang="en-US" sz="2400" dirty="0" err="1">
                <a:cs typeface="Times New Roman" panose="02020603050405020304" pitchFamily="18" charset="0"/>
              </a:rPr>
              <a:t>diện</a:t>
            </a:r>
            <a:r>
              <a:rPr lang="en-US" sz="2400" dirty="0">
                <a:cs typeface="Times New Roman" panose="02020603050405020304" pitchFamily="18" charset="0"/>
              </a:rPr>
              <a:t> </a:t>
            </a:r>
            <a:r>
              <a:rPr lang="en-US" sz="2400" dirty="0" err="1">
                <a:cs typeface="Times New Roman" panose="02020603050405020304" pitchFamily="18" charset="0"/>
              </a:rPr>
              <a:t>cho</a:t>
            </a:r>
            <a:r>
              <a:rPr lang="en-US" sz="2400" dirty="0">
                <a:cs typeface="Times New Roman" panose="02020603050405020304" pitchFamily="18" charset="0"/>
              </a:rPr>
              <a:t> </a:t>
            </a:r>
            <a:r>
              <a:rPr lang="en-US" sz="2400" dirty="0" err="1">
                <a:cs typeface="Times New Roman" panose="02020603050405020304" pitchFamily="18" charset="0"/>
              </a:rPr>
              <a:t>một</a:t>
            </a:r>
            <a:r>
              <a:rPr lang="en-US" sz="2400" dirty="0">
                <a:cs typeface="Times New Roman" panose="02020603050405020304" pitchFamily="18" charset="0"/>
              </a:rPr>
              <a:t> </a:t>
            </a:r>
            <a:r>
              <a:rPr lang="en-US" sz="2400" dirty="0" err="1">
                <a:cs typeface="Times New Roman" panose="02020603050405020304" pitchFamily="18" charset="0"/>
              </a:rPr>
              <a:t>giải</a:t>
            </a:r>
            <a:r>
              <a:rPr lang="en-US" sz="2400" dirty="0">
                <a:cs typeface="Times New Roman" panose="02020603050405020304" pitchFamily="18" charset="0"/>
              </a:rPr>
              <a:t> </a:t>
            </a:r>
            <a:r>
              <a:rPr lang="en-US" sz="2400" dirty="0" err="1">
                <a:cs typeface="Times New Roman" panose="02020603050405020304" pitchFamily="18" charset="0"/>
              </a:rPr>
              <a:t>pháp</a:t>
            </a:r>
            <a:r>
              <a:rPr lang="en-US" sz="2400" dirty="0">
                <a:cs typeface="Times New Roman" panose="02020603050405020304" pitchFamily="18" charset="0"/>
              </a:rPr>
              <a:t> </a:t>
            </a:r>
            <a:r>
              <a:rPr lang="en-US" sz="2400" dirty="0" err="1">
                <a:cs typeface="Times New Roman" panose="02020603050405020304" pitchFamily="18" charset="0"/>
              </a:rPr>
              <a:t>tiềm</a:t>
            </a:r>
            <a:r>
              <a:rPr lang="en-US" sz="2400" dirty="0">
                <a:cs typeface="Times New Roman" panose="02020603050405020304" pitchFamily="18" charset="0"/>
              </a:rPr>
              <a:t> </a:t>
            </a:r>
            <a:r>
              <a:rPr lang="en-US" sz="2400" dirty="0" err="1">
                <a:cs typeface="Times New Roman" panose="02020603050405020304" pitchFamily="18" charset="0"/>
              </a:rPr>
              <a:t>năng</a:t>
            </a:r>
            <a:r>
              <a:rPr lang="en-US" sz="2400" dirty="0">
                <a:cs typeface="Times New Roman" panose="02020603050405020304" pitchFamily="18" charset="0"/>
              </a:rPr>
              <a:t>.</a:t>
            </a:r>
          </a:p>
          <a:p>
            <a:pPr marL="342900" indent="-342900">
              <a:buFont typeface="Arial" panose="020B0604020202020204" pitchFamily="34" charset="0"/>
              <a:buChar char="•"/>
            </a:pPr>
            <a:r>
              <a:rPr lang="vi-VN" sz="2400" dirty="0">
                <a:ea typeface="Calibri" panose="020F0502020204030204" pitchFamily="34" charset="0"/>
                <a:cs typeface="Times New Roman" panose="02020603050405020304" pitchFamily="18" charset="0"/>
              </a:rPr>
              <a:t>Mục tiêu: Tìm hội tụ về vị trí tối ưu toàn cục (Global Optimum).</a:t>
            </a:r>
            <a:endParaRPr lang="en-US" sz="2400" dirty="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4BCB164B-3B37-8F89-D7D4-F3A5202CA681}"/>
              </a:ext>
            </a:extLst>
          </p:cNvPr>
          <p:cNvSpPr/>
          <p:nvPr/>
        </p:nvSpPr>
        <p:spPr>
          <a:xfrm>
            <a:off x="6759390" y="1631327"/>
            <a:ext cx="3601251"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2818DF-3603-9518-ED20-A10AD67A3EE3}"/>
              </a:ext>
            </a:extLst>
          </p:cNvPr>
          <p:cNvSpPr txBox="1"/>
          <p:nvPr/>
        </p:nvSpPr>
        <p:spPr>
          <a:xfrm>
            <a:off x="6759389" y="1883545"/>
            <a:ext cx="3601252" cy="584775"/>
          </a:xfrm>
          <a:prstGeom prst="rect">
            <a:avLst/>
          </a:prstGeom>
          <a:noFill/>
        </p:spPr>
        <p:txBody>
          <a:bodyPr wrap="square" rtlCol="0">
            <a:spAutoFit/>
          </a:bodyPr>
          <a:lstStyle/>
          <a:p>
            <a:pPr algn="ctr"/>
            <a:r>
              <a:rPr lang="en-US" sz="3200" b="1" dirty="0" err="1"/>
              <a:t>Thuộc</a:t>
            </a:r>
            <a:r>
              <a:rPr lang="en-US" sz="3200" b="1" dirty="0"/>
              <a:t> </a:t>
            </a:r>
            <a:r>
              <a:rPr lang="en-US" sz="3200" b="1" dirty="0" err="1"/>
              <a:t>tính</a:t>
            </a:r>
            <a:r>
              <a:rPr lang="en-US" sz="3200" b="1" dirty="0"/>
              <a:t> </a:t>
            </a:r>
            <a:r>
              <a:rPr lang="en-US" sz="3200" b="1" dirty="0" err="1"/>
              <a:t>của</a:t>
            </a:r>
            <a:r>
              <a:rPr lang="en-US" sz="3200" b="1" dirty="0"/>
              <a:t> </a:t>
            </a:r>
            <a:r>
              <a:rPr lang="en-US" sz="3200" b="1" dirty="0" err="1"/>
              <a:t>hạt</a:t>
            </a:r>
            <a:endParaRPr lang="en-US" sz="3200" b="1" dirty="0"/>
          </a:p>
        </p:txBody>
      </p:sp>
      <p:sp>
        <p:nvSpPr>
          <p:cNvPr id="13" name="TextBox 12">
            <a:extLst>
              <a:ext uri="{FF2B5EF4-FFF2-40B4-BE49-F238E27FC236}">
                <a16:creationId xmlns:a16="http://schemas.microsoft.com/office/drawing/2014/main" id="{4F6E0CB5-F207-EFCF-20C5-68FC14939E77}"/>
              </a:ext>
            </a:extLst>
          </p:cNvPr>
          <p:cNvSpPr txBox="1"/>
          <p:nvPr/>
        </p:nvSpPr>
        <p:spPr>
          <a:xfrm>
            <a:off x="7365627" y="2732533"/>
            <a:ext cx="4212291" cy="2308324"/>
          </a:xfrm>
          <a:prstGeom prst="rect">
            <a:avLst/>
          </a:prstGeom>
          <a:noFill/>
        </p:spPr>
        <p:txBody>
          <a:bodyPr wrap="square">
            <a:spAutoFit/>
          </a:bodyPr>
          <a:lstStyle/>
          <a:p>
            <a:r>
              <a:rPr lang="en-US" sz="2400" b="1" dirty="0" err="1"/>
              <a:t>Vị</a:t>
            </a:r>
            <a:r>
              <a:rPr lang="en-US" sz="2400" b="1" dirty="0"/>
              <a:t> Trí (Position)</a:t>
            </a:r>
          </a:p>
          <a:p>
            <a:r>
              <a:rPr lang="en-US" sz="2400" dirty="0" err="1"/>
              <a:t>Tọa</a:t>
            </a:r>
            <a:r>
              <a:rPr lang="en-US" sz="2400" dirty="0"/>
              <a:t> </a:t>
            </a:r>
            <a:r>
              <a:rPr lang="en-US" sz="2400" dirty="0" err="1"/>
              <a:t>độ</a:t>
            </a:r>
            <a:r>
              <a:rPr lang="en-US" sz="2400" dirty="0"/>
              <a:t> </a:t>
            </a:r>
            <a:r>
              <a:rPr lang="en-US" sz="2400" dirty="0" err="1"/>
              <a:t>hiện</a:t>
            </a:r>
            <a:r>
              <a:rPr lang="en-US" sz="2400" dirty="0"/>
              <a:t> </a:t>
            </a:r>
            <a:r>
              <a:rPr lang="en-US" sz="2400" dirty="0" err="1"/>
              <a:t>tại</a:t>
            </a:r>
            <a:r>
              <a:rPr lang="en-US" sz="2400" dirty="0"/>
              <a:t> </a:t>
            </a:r>
            <a:r>
              <a:rPr lang="en-US" sz="2400" dirty="0" err="1"/>
              <a:t>của</a:t>
            </a:r>
            <a:r>
              <a:rPr lang="en-US" sz="2400" dirty="0"/>
              <a:t> </a:t>
            </a:r>
            <a:r>
              <a:rPr lang="en-US" sz="2400" dirty="0" err="1"/>
              <a:t>giải</a:t>
            </a:r>
            <a:r>
              <a:rPr lang="en-US" sz="2400" dirty="0"/>
              <a:t> </a:t>
            </a:r>
            <a:r>
              <a:rPr lang="en-US" sz="2400" dirty="0" err="1"/>
              <a:t>pháp</a:t>
            </a:r>
            <a:r>
              <a:rPr lang="en-US" sz="2400" dirty="0"/>
              <a:t>.</a:t>
            </a:r>
          </a:p>
          <a:p>
            <a:r>
              <a:rPr lang="en-US" sz="2400" b="1" dirty="0" err="1"/>
              <a:t>Vận</a:t>
            </a:r>
            <a:r>
              <a:rPr lang="en-US" sz="2400" b="1" dirty="0"/>
              <a:t> </a:t>
            </a:r>
            <a:r>
              <a:rPr lang="en-US" sz="2400" b="1" dirty="0" err="1"/>
              <a:t>Tốc</a:t>
            </a:r>
            <a:r>
              <a:rPr lang="en-US" sz="2400" b="1" dirty="0"/>
              <a:t> (Velocity):</a:t>
            </a:r>
            <a:endParaRPr lang="en-US" sz="2400" b="1" dirty="0">
              <a:ea typeface="Calibri" panose="020F0502020204030204" pitchFamily="34" charset="0"/>
              <a:cs typeface="Times New Roman" panose="02020603050405020304" pitchFamily="18" charset="0"/>
            </a:endParaRPr>
          </a:p>
          <a:p>
            <a:r>
              <a:rPr lang="vi-VN" sz="2400" dirty="0">
                <a:latin typeface="+mj-lt"/>
              </a:rPr>
              <a:t>Hướng và tốc độ di chuyển</a:t>
            </a:r>
            <a:r>
              <a:rPr lang="en-US" sz="2400" dirty="0">
                <a:latin typeface="+mj-lt"/>
              </a:rPr>
              <a:t>, </a:t>
            </a:r>
            <a:r>
              <a:rPr lang="vi-VN" sz="2400" dirty="0">
                <a:latin typeface="+mj-lt"/>
              </a:rPr>
              <a:t>được dẫn dắt bởi kinh nghiệm cá nhân và bầy đàn.</a:t>
            </a:r>
            <a:endParaRPr lang="en-US" sz="2400" b="1" dirty="0">
              <a:latin typeface="+mj-lt"/>
            </a:endParaRPr>
          </a:p>
        </p:txBody>
      </p:sp>
      <p:pic>
        <p:nvPicPr>
          <p:cNvPr id="15" name="Graphic 14" descr="Compass with solid fill">
            <a:extLst>
              <a:ext uri="{FF2B5EF4-FFF2-40B4-BE49-F238E27FC236}">
                <a16:creationId xmlns:a16="http://schemas.microsoft.com/office/drawing/2014/main" id="{C405707D-4E3C-F160-D009-5F830F8789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9389" y="2720538"/>
            <a:ext cx="606238" cy="606238"/>
          </a:xfrm>
          <a:prstGeom prst="rect">
            <a:avLst/>
          </a:prstGeom>
        </p:spPr>
      </p:pic>
      <p:pic>
        <p:nvPicPr>
          <p:cNvPr id="17" name="Picture 16">
            <a:extLst>
              <a:ext uri="{FF2B5EF4-FFF2-40B4-BE49-F238E27FC236}">
                <a16:creationId xmlns:a16="http://schemas.microsoft.com/office/drawing/2014/main" id="{8965D1AD-9F2C-F7DC-6AA1-F27681DBD63C}"/>
              </a:ext>
            </a:extLst>
          </p:cNvPr>
          <p:cNvPicPr>
            <a:picLocks noChangeAspect="1"/>
          </p:cNvPicPr>
          <p:nvPr/>
        </p:nvPicPr>
        <p:blipFill>
          <a:blip r:embed="rId4"/>
          <a:stretch>
            <a:fillRect/>
          </a:stretch>
        </p:blipFill>
        <p:spPr>
          <a:xfrm>
            <a:off x="6818623" y="3420838"/>
            <a:ext cx="503947" cy="503947"/>
          </a:xfrm>
          <a:prstGeom prst="rect">
            <a:avLst/>
          </a:prstGeom>
        </p:spPr>
      </p:pic>
    </p:spTree>
    <p:extLst>
      <p:ext uri="{BB962C8B-B14F-4D97-AF65-F5344CB8AC3E}">
        <p14:creationId xmlns:p14="http://schemas.microsoft.com/office/powerpoint/2010/main" val="377228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301B42-2BA0-8443-68D0-D69E0B25BD4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A8EEBE21-8961-83BB-87B4-DC0A92D55B1D}"/>
              </a:ext>
            </a:extLst>
          </p:cNvPr>
          <p:cNvSpPr>
            <a:spLocks noGrp="1"/>
          </p:cNvSpPr>
          <p:nvPr>
            <p:ph type="title"/>
          </p:nvPr>
        </p:nvSpPr>
        <p:spPr/>
        <p:txBody>
          <a:bodyPr/>
          <a:lstStyle/>
          <a:p>
            <a:r>
              <a:rPr lang="en-US" dirty="0"/>
              <a:t>I.2. </a:t>
            </a:r>
            <a:r>
              <a:rPr lang="en-US" dirty="0" err="1"/>
              <a:t>Mô</a:t>
            </a:r>
            <a:r>
              <a:rPr lang="en-US" dirty="0"/>
              <a:t> </a:t>
            </a:r>
            <a:r>
              <a:rPr lang="en-US" dirty="0" err="1"/>
              <a:t>hình</a:t>
            </a:r>
            <a:r>
              <a:rPr lang="en-US" dirty="0"/>
              <a:t> </a:t>
            </a:r>
            <a:r>
              <a:rPr lang="en-US" dirty="0" err="1"/>
              <a:t>Toán</a:t>
            </a:r>
            <a:r>
              <a:rPr lang="en-US" dirty="0"/>
              <a:t> </a:t>
            </a:r>
            <a:r>
              <a:rPr lang="en-US" dirty="0" err="1"/>
              <a:t>học</a:t>
            </a:r>
            <a:r>
              <a:rPr lang="en-US" dirty="0"/>
              <a:t> (Global Best Version)</a:t>
            </a:r>
          </a:p>
        </p:txBody>
      </p:sp>
      <p:sp>
        <p:nvSpPr>
          <p:cNvPr id="6" name="TextBox 5">
            <a:extLst>
              <a:ext uri="{FF2B5EF4-FFF2-40B4-BE49-F238E27FC236}">
                <a16:creationId xmlns:a16="http://schemas.microsoft.com/office/drawing/2014/main" id="{62BB71C9-3ECB-F710-9B99-09BD16105CF7}"/>
              </a:ext>
            </a:extLst>
          </p:cNvPr>
          <p:cNvSpPr txBox="1"/>
          <p:nvPr/>
        </p:nvSpPr>
        <p:spPr>
          <a:xfrm>
            <a:off x="338736" y="994647"/>
            <a:ext cx="11514528" cy="830997"/>
          </a:xfrm>
          <a:prstGeom prst="rect">
            <a:avLst/>
          </a:prstGeom>
          <a:noFill/>
        </p:spPr>
        <p:txBody>
          <a:bodyPr wrap="square">
            <a:spAutoFit/>
          </a:bodyPr>
          <a:lstStyle/>
          <a:p>
            <a:pPr algn="ctr"/>
            <a:r>
              <a:rPr lang="vi-VN" sz="2400" dirty="0">
                <a:latin typeface="Calibri  "/>
              </a:rPr>
              <a:t>Toàn bộ đàn kết nối hoàn toàn &amp; mọi hạt biết vị trí tốt nhất từng được tìm thấy. Quá trình cập nhật trạng thái của một hạt 𝑖 tại bước lặp 𝑖𝑡 bao gồm hai phương trình chính:</a:t>
            </a:r>
            <a:endParaRPr lang="en-US" sz="2400" dirty="0">
              <a:latin typeface="Calibri  "/>
            </a:endParaRPr>
          </a:p>
        </p:txBody>
      </p:sp>
      <p:graphicFrame>
        <p:nvGraphicFramePr>
          <p:cNvPr id="9" name="Table 8">
            <a:extLst>
              <a:ext uri="{FF2B5EF4-FFF2-40B4-BE49-F238E27FC236}">
                <a16:creationId xmlns:a16="http://schemas.microsoft.com/office/drawing/2014/main" id="{B2595461-1046-58F1-1B47-CD7FA1668288}"/>
              </a:ext>
            </a:extLst>
          </p:cNvPr>
          <p:cNvGraphicFramePr>
            <a:graphicFrameLocks noGrp="1"/>
          </p:cNvGraphicFramePr>
          <p:nvPr>
            <p:extLst>
              <p:ext uri="{D42A27DB-BD31-4B8C-83A1-F6EECF244321}">
                <p14:modId xmlns:p14="http://schemas.microsoft.com/office/powerpoint/2010/main" val="2389484301"/>
              </p:ext>
            </p:extLst>
          </p:nvPr>
        </p:nvGraphicFramePr>
        <p:xfrm>
          <a:off x="934824" y="1909498"/>
          <a:ext cx="10322352" cy="207264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3200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Cập</a:t>
                      </a:r>
                      <a:r>
                        <a:rPr lang="en-US" sz="2400" dirty="0"/>
                        <a:t> </a:t>
                      </a:r>
                      <a:r>
                        <a:rPr lang="en-US" sz="2400" dirty="0" err="1"/>
                        <a:t>nhật</a:t>
                      </a:r>
                      <a:r>
                        <a:rPr lang="en-US" sz="2400" dirty="0"/>
                        <a:t> </a:t>
                      </a:r>
                      <a:r>
                        <a:rPr lang="en-US" sz="2400" dirty="0" err="1"/>
                        <a:t>Vận</a:t>
                      </a:r>
                      <a:r>
                        <a:rPr lang="en-US" sz="2400" dirty="0"/>
                        <a:t> </a:t>
                      </a:r>
                      <a:r>
                        <a:rPr lang="en-US" sz="2400" dirty="0" err="1"/>
                        <a:t>tốc</a:t>
                      </a:r>
                      <a:r>
                        <a:rPr lang="en-US" sz="2400" dirty="0"/>
                        <a:t> (𝒗𝒊,𝒅) </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Cập</a:t>
                      </a:r>
                      <a:r>
                        <a:rPr lang="en-US" sz="2400" dirty="0"/>
                        <a:t> </a:t>
                      </a:r>
                      <a:r>
                        <a:rPr lang="en-US" sz="2400" dirty="0" err="1"/>
                        <a:t>nhật</a:t>
                      </a:r>
                      <a:r>
                        <a:rPr lang="en-US" sz="2400" dirty="0"/>
                        <a:t> </a:t>
                      </a:r>
                      <a:r>
                        <a:rPr lang="en-US" sz="2400" dirty="0" err="1"/>
                        <a:t>Vị</a:t>
                      </a:r>
                      <a:r>
                        <a:rPr lang="en-US" sz="2400" dirty="0"/>
                        <a:t> </a:t>
                      </a:r>
                      <a:r>
                        <a:rPr lang="en-US" sz="2400" dirty="0" err="1"/>
                        <a:t>trí</a:t>
                      </a:r>
                      <a:r>
                        <a:rPr lang="en-US" sz="2400" dirty="0"/>
                        <a:t> (𝒙𝒊,𝒅)</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1024642">
                <a:tc>
                  <a:txBody>
                    <a:bodyPr/>
                    <a:lstStyle/>
                    <a:p>
                      <a:pPr algn="ctr"/>
                      <a:r>
                        <a:rPr lang="en-US" sz="2000" kern="1200" dirty="0" err="1">
                          <a:solidFill>
                            <a:schemeClr val="dk1"/>
                          </a:solidFill>
                          <a:effectLst/>
                          <a:latin typeface="+mn-lt"/>
                          <a:ea typeface="+mn-ea"/>
                          <a:cs typeface="+mn-cs"/>
                        </a:rPr>
                        <a:t>Dựa</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trên</a:t>
                      </a:r>
                      <a:r>
                        <a:rPr lang="en-US" sz="2000" kern="1200" dirty="0">
                          <a:solidFill>
                            <a:schemeClr val="dk1"/>
                          </a:solidFill>
                          <a:effectLst/>
                          <a:latin typeface="+mn-lt"/>
                          <a:ea typeface="+mn-ea"/>
                          <a:cs typeface="+mn-cs"/>
                        </a:rPr>
                        <a:t> 3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đà</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quán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tính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nhận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thức</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và</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xã</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hội</a:t>
                      </a:r>
                      <a:endParaRPr lang="en-US" sz="2000" kern="1200" dirty="0">
                        <a:solidFill>
                          <a:schemeClr val="dk1"/>
                        </a:solidFill>
                        <a:effectLst/>
                        <a:latin typeface="+mn-lt"/>
                        <a:ea typeface="+mn-ea"/>
                        <a:cs typeface="+mn-cs"/>
                      </a:endParaRPr>
                    </a:p>
                    <a:p>
                      <a:pPr algn="l"/>
                      <a:r>
                        <a:rPr lang="en-US" sz="2000" dirty="0"/>
                        <a:t>𝒗𝒊,𝒅 (𝒊𝒕 + 𝟏) = 𝒗𝒊,𝒅 (𝒊𝒕)</a:t>
                      </a:r>
                    </a:p>
                    <a:p>
                      <a:pPr algn="l"/>
                      <a:r>
                        <a:rPr lang="en-US" sz="2000" dirty="0"/>
                        <a:t>+ 𝑪𝟏 ⋅ 𝑹𝒏𝒅(𝟎, 𝟏) ⋅ [𝒑𝒃𝒊,𝒅 (𝒊𝒕) − 𝒙𝒊,𝒅 (𝒊𝒕)] </a:t>
                      </a:r>
                    </a:p>
                    <a:p>
                      <a:pPr algn="l"/>
                      <a:r>
                        <a:rPr lang="en-US" sz="2000" dirty="0"/>
                        <a:t>+ 𝑪𝟐 ⋅ 𝑹𝒏𝒅(𝟎, 𝟏) ⋅ [𝒈𝒃𝒅 (𝒊𝒕) − 𝒙𝒊,𝒅 (𝒊𝒕)] </a:t>
                      </a: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2000" kern="1200" dirty="0" err="1">
                          <a:solidFill>
                            <a:schemeClr val="dk1"/>
                          </a:solidFill>
                          <a:effectLst/>
                          <a:latin typeface="+mn-lt"/>
                          <a:ea typeface="+mn-ea"/>
                          <a:cs typeface="+mn-cs"/>
                        </a:rPr>
                        <a:t>Vị</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trí</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cũ</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cộng</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với</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vận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tốc</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mới</a:t>
                      </a:r>
                      <a:r>
                        <a:rPr lang="en-US" sz="2000" kern="1200" dirty="0">
                          <a:solidFill>
                            <a:schemeClr val="dk1"/>
                          </a:solidFill>
                          <a:effectLst/>
                          <a:latin typeface="+mn-lt"/>
                          <a:ea typeface="+mn-ea"/>
                          <a:cs typeface="+mn-cs"/>
                        </a:rPr>
                        <a:t>.</a:t>
                      </a:r>
                    </a:p>
                    <a:p>
                      <a:pPr algn="l"/>
                      <a:endParaRPr lang="en-US" sz="2000" dirty="0"/>
                    </a:p>
                    <a:p>
                      <a:pPr algn="l"/>
                      <a:r>
                        <a:rPr lang="en-US" sz="2000" dirty="0"/>
                        <a:t>𝒙𝒊,𝒅 (𝒊𝒕 + 𝟏) = 𝒙𝒊,𝒅 (𝒊𝒕) + 𝒗𝒊,𝒅 (𝒊𝒕 + 𝟏)</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
        <p:nvSpPr>
          <p:cNvPr id="22" name="TextBox 21">
            <a:extLst>
              <a:ext uri="{FF2B5EF4-FFF2-40B4-BE49-F238E27FC236}">
                <a16:creationId xmlns:a16="http://schemas.microsoft.com/office/drawing/2014/main" id="{6ADB331A-C2C8-A34A-F2B3-7C01C47A7F2E}"/>
              </a:ext>
            </a:extLst>
          </p:cNvPr>
          <p:cNvSpPr txBox="1"/>
          <p:nvPr/>
        </p:nvSpPr>
        <p:spPr>
          <a:xfrm>
            <a:off x="2173381" y="4065992"/>
            <a:ext cx="7845238" cy="1938992"/>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Calibri  "/>
              </a:rPr>
              <a:t>𝑪𝟏: Hằng số gia tốc nhận thức, kéo hạt về phía vị trí tốt nhất mà bản thân nó từng tìm thấy (𝑝𝑏𝑖,𝑑).</a:t>
            </a:r>
            <a:endParaRPr lang="en-US" sz="2000" dirty="0">
              <a:latin typeface="Calibri  "/>
            </a:endParaRPr>
          </a:p>
          <a:p>
            <a:pPr marL="285750" indent="-285750">
              <a:buFont typeface="Arial" panose="020B0604020202020204" pitchFamily="34" charset="0"/>
              <a:buChar char="•"/>
            </a:pPr>
            <a:r>
              <a:rPr lang="vi-VN" sz="2000" dirty="0">
                <a:latin typeface="Calibri  "/>
              </a:rPr>
              <a:t>𝑪𝟐: Hằng số gia tốc xã hội, kéo hạt về phía vị trí tốt nhất mà toàn đàn từng tìm thấy (𝑔𝑏𝑑).</a:t>
            </a:r>
            <a:endParaRPr lang="en-US" sz="2000" dirty="0">
              <a:latin typeface="Calibri  "/>
            </a:endParaRPr>
          </a:p>
          <a:p>
            <a:pPr marL="285750" indent="-285750">
              <a:buFont typeface="Arial" panose="020B0604020202020204" pitchFamily="34" charset="0"/>
              <a:buChar char="•"/>
            </a:pPr>
            <a:r>
              <a:rPr lang="vi-VN" sz="2000" dirty="0">
                <a:latin typeface="Calibri  "/>
              </a:rPr>
              <a:t>𝑹𝒏𝒅(𝟎, 𝟏): Yếu tố ngẫu nhiên từ 0 đến 1 giúp hạt khám phá các vùng không gian lạ.</a:t>
            </a:r>
            <a:endParaRPr lang="en-US" sz="2000" dirty="0">
              <a:latin typeface="Calibri  "/>
            </a:endParaRPr>
          </a:p>
        </p:txBody>
      </p:sp>
    </p:spTree>
    <p:extLst>
      <p:ext uri="{BB962C8B-B14F-4D97-AF65-F5344CB8AC3E}">
        <p14:creationId xmlns:p14="http://schemas.microsoft.com/office/powerpoint/2010/main" val="1284138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1BB2D991-E572-F5DE-3234-014B9FB8BD42}"/>
              </a:ext>
            </a:extLst>
          </p:cNvPr>
          <p:cNvSpPr/>
          <p:nvPr/>
        </p:nvSpPr>
        <p:spPr>
          <a:xfrm>
            <a:off x="338734"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F15B29-705A-F13B-901E-6B09464BEB0F}"/>
              </a:ext>
            </a:extLst>
          </p:cNvPr>
          <p:cNvSpPr>
            <a:spLocks noGrp="1"/>
          </p:cNvSpPr>
          <p:nvPr>
            <p:ph type="title"/>
          </p:nvPr>
        </p:nvSpPr>
        <p:spPr/>
        <p:txBody>
          <a:bodyPr/>
          <a:lstStyle/>
          <a:p>
            <a:r>
              <a:rPr lang="en-US" dirty="0"/>
              <a:t>I.3. Quy </a:t>
            </a:r>
            <a:r>
              <a:rPr lang="en-US" dirty="0" err="1"/>
              <a:t>trình</a:t>
            </a:r>
            <a:r>
              <a:rPr lang="en-US" dirty="0"/>
              <a:t> </a:t>
            </a:r>
            <a:r>
              <a:rPr lang="en-US" dirty="0" err="1"/>
              <a:t>thực</a:t>
            </a:r>
            <a:r>
              <a:rPr lang="en-US" dirty="0"/>
              <a:t> </a:t>
            </a:r>
            <a:r>
              <a:rPr lang="en-US" dirty="0" err="1"/>
              <a:t>hiện</a:t>
            </a:r>
            <a:r>
              <a:rPr lang="en-US" dirty="0"/>
              <a:t> </a:t>
            </a:r>
            <a:r>
              <a:rPr lang="en-US" dirty="0" err="1"/>
              <a:t>thuật</a:t>
            </a:r>
            <a:r>
              <a:rPr lang="en-US" dirty="0"/>
              <a:t> </a:t>
            </a:r>
            <a:r>
              <a:rPr lang="en-US" dirty="0" err="1"/>
              <a:t>toán</a:t>
            </a:r>
            <a:r>
              <a:rPr lang="en-US" dirty="0"/>
              <a:t> </a:t>
            </a:r>
          </a:p>
        </p:txBody>
      </p:sp>
      <p:sp>
        <p:nvSpPr>
          <p:cNvPr id="5" name="Rectangle: Rounded Corners 4">
            <a:extLst>
              <a:ext uri="{FF2B5EF4-FFF2-40B4-BE49-F238E27FC236}">
                <a16:creationId xmlns:a16="http://schemas.microsoft.com/office/drawing/2014/main" id="{7DE2B1C8-33D3-2D90-4C33-F2AE3B2C05C2}"/>
              </a:ext>
            </a:extLst>
          </p:cNvPr>
          <p:cNvSpPr/>
          <p:nvPr/>
        </p:nvSpPr>
        <p:spPr>
          <a:xfrm>
            <a:off x="338736"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DD7DEB-F910-AD1A-A68D-A8E32EC8A042}"/>
              </a:ext>
            </a:extLst>
          </p:cNvPr>
          <p:cNvSpPr txBox="1"/>
          <p:nvPr/>
        </p:nvSpPr>
        <p:spPr>
          <a:xfrm>
            <a:off x="500100" y="2012138"/>
            <a:ext cx="1788459" cy="584775"/>
          </a:xfrm>
          <a:prstGeom prst="rect">
            <a:avLst/>
          </a:prstGeom>
          <a:noFill/>
        </p:spPr>
        <p:txBody>
          <a:bodyPr wrap="square" rtlCol="0">
            <a:spAutoFit/>
          </a:bodyPr>
          <a:lstStyle/>
          <a:p>
            <a:pPr algn="ctr"/>
            <a:r>
              <a:rPr lang="en-US" sz="3200" b="1" dirty="0" err="1"/>
              <a:t>Khởi</a:t>
            </a:r>
            <a:r>
              <a:rPr lang="en-US" sz="3200" b="1" dirty="0"/>
              <a:t> </a:t>
            </a:r>
            <a:r>
              <a:rPr lang="en-US" sz="3200" b="1" dirty="0" err="1"/>
              <a:t>tạo</a:t>
            </a:r>
            <a:endParaRPr lang="en-US" sz="3200" b="1" dirty="0"/>
          </a:p>
        </p:txBody>
      </p:sp>
      <p:sp>
        <p:nvSpPr>
          <p:cNvPr id="7" name="Rectangle: Rounded Corners 6">
            <a:extLst>
              <a:ext uri="{FF2B5EF4-FFF2-40B4-BE49-F238E27FC236}">
                <a16:creationId xmlns:a16="http://schemas.microsoft.com/office/drawing/2014/main" id="{E080210F-A720-18EE-400F-6C23F818D237}"/>
              </a:ext>
            </a:extLst>
          </p:cNvPr>
          <p:cNvSpPr/>
          <p:nvPr/>
        </p:nvSpPr>
        <p:spPr>
          <a:xfrm>
            <a:off x="2611288"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9E0E1C-3092-779C-A931-396094BC1953}"/>
              </a:ext>
            </a:extLst>
          </p:cNvPr>
          <p:cNvSpPr txBox="1"/>
          <p:nvPr/>
        </p:nvSpPr>
        <p:spPr>
          <a:xfrm>
            <a:off x="2772652" y="2012137"/>
            <a:ext cx="1788459" cy="584775"/>
          </a:xfrm>
          <a:prstGeom prst="rect">
            <a:avLst/>
          </a:prstGeom>
          <a:noFill/>
        </p:spPr>
        <p:txBody>
          <a:bodyPr wrap="square" rtlCol="0">
            <a:spAutoFit/>
          </a:bodyPr>
          <a:lstStyle/>
          <a:p>
            <a:pPr algn="ctr"/>
            <a:r>
              <a:rPr lang="en-US" sz="3200" b="1" dirty="0" err="1"/>
              <a:t>Đánh</a:t>
            </a:r>
            <a:r>
              <a:rPr lang="en-US" sz="3200" b="1" dirty="0"/>
              <a:t> </a:t>
            </a:r>
            <a:r>
              <a:rPr lang="en-US" sz="3200" b="1" dirty="0" err="1"/>
              <a:t>giá</a:t>
            </a:r>
            <a:endParaRPr lang="en-US" sz="3200" b="1" dirty="0"/>
          </a:p>
        </p:txBody>
      </p:sp>
      <p:sp>
        <p:nvSpPr>
          <p:cNvPr id="9" name="Rectangle: Rounded Corners 8">
            <a:extLst>
              <a:ext uri="{FF2B5EF4-FFF2-40B4-BE49-F238E27FC236}">
                <a16:creationId xmlns:a16="http://schemas.microsoft.com/office/drawing/2014/main" id="{F933DDD4-2ED5-D088-126D-50D872A9D598}"/>
              </a:ext>
            </a:extLst>
          </p:cNvPr>
          <p:cNvSpPr/>
          <p:nvPr/>
        </p:nvSpPr>
        <p:spPr>
          <a:xfrm>
            <a:off x="4883840"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7737E9-3E46-EBA4-3B71-706C9AE43169}"/>
              </a:ext>
            </a:extLst>
          </p:cNvPr>
          <p:cNvSpPr txBox="1"/>
          <p:nvPr/>
        </p:nvSpPr>
        <p:spPr>
          <a:xfrm>
            <a:off x="5045204" y="1771914"/>
            <a:ext cx="1788459" cy="1077218"/>
          </a:xfrm>
          <a:prstGeom prst="rect">
            <a:avLst/>
          </a:prstGeom>
          <a:noFill/>
        </p:spPr>
        <p:txBody>
          <a:bodyPr wrap="square" rtlCol="0">
            <a:spAutoFit/>
          </a:bodyPr>
          <a:lstStyle/>
          <a:p>
            <a:pPr algn="ctr"/>
            <a:r>
              <a:rPr lang="en-US" sz="3200" b="1" dirty="0" err="1"/>
              <a:t>Cập</a:t>
            </a:r>
            <a:r>
              <a:rPr lang="en-US" sz="3200" b="1" dirty="0"/>
              <a:t> </a:t>
            </a:r>
            <a:r>
              <a:rPr lang="en-US" sz="3200" b="1" dirty="0" err="1"/>
              <a:t>nhập</a:t>
            </a:r>
            <a:r>
              <a:rPr lang="en-US" sz="3200" b="1" dirty="0"/>
              <a:t> P - Best</a:t>
            </a:r>
          </a:p>
        </p:txBody>
      </p:sp>
      <p:sp>
        <p:nvSpPr>
          <p:cNvPr id="11" name="Rectangle: Rounded Corners 10">
            <a:extLst>
              <a:ext uri="{FF2B5EF4-FFF2-40B4-BE49-F238E27FC236}">
                <a16:creationId xmlns:a16="http://schemas.microsoft.com/office/drawing/2014/main" id="{DC3C5ACB-2013-0094-1419-17D57B0F012D}"/>
              </a:ext>
            </a:extLst>
          </p:cNvPr>
          <p:cNvSpPr/>
          <p:nvPr/>
        </p:nvSpPr>
        <p:spPr>
          <a:xfrm>
            <a:off x="7156392"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E5AD82-D6B2-8645-ABAE-0D8A09A122D1}"/>
              </a:ext>
            </a:extLst>
          </p:cNvPr>
          <p:cNvSpPr txBox="1"/>
          <p:nvPr/>
        </p:nvSpPr>
        <p:spPr>
          <a:xfrm>
            <a:off x="7317756" y="1771914"/>
            <a:ext cx="1788459" cy="1077218"/>
          </a:xfrm>
          <a:prstGeom prst="rect">
            <a:avLst/>
          </a:prstGeom>
          <a:noFill/>
        </p:spPr>
        <p:txBody>
          <a:bodyPr wrap="square" rtlCol="0">
            <a:spAutoFit/>
          </a:bodyPr>
          <a:lstStyle/>
          <a:p>
            <a:pPr algn="ctr"/>
            <a:r>
              <a:rPr lang="en-US" sz="3200" b="1" dirty="0" err="1"/>
              <a:t>Cập</a:t>
            </a:r>
            <a:r>
              <a:rPr lang="en-US" sz="3200" b="1" dirty="0"/>
              <a:t> </a:t>
            </a:r>
            <a:r>
              <a:rPr lang="en-US" sz="3200" b="1" dirty="0" err="1"/>
              <a:t>nhập</a:t>
            </a:r>
            <a:r>
              <a:rPr lang="en-US" sz="3200" b="1" dirty="0"/>
              <a:t> G - Best</a:t>
            </a:r>
          </a:p>
        </p:txBody>
      </p:sp>
      <p:sp>
        <p:nvSpPr>
          <p:cNvPr id="13" name="Rectangle: Rounded Corners 12">
            <a:extLst>
              <a:ext uri="{FF2B5EF4-FFF2-40B4-BE49-F238E27FC236}">
                <a16:creationId xmlns:a16="http://schemas.microsoft.com/office/drawing/2014/main" id="{F8742E10-9315-0C73-3A3D-067117026603}"/>
              </a:ext>
            </a:extLst>
          </p:cNvPr>
          <p:cNvSpPr/>
          <p:nvPr/>
        </p:nvSpPr>
        <p:spPr>
          <a:xfrm>
            <a:off x="9428944" y="1771914"/>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8D9499-2A66-F8A2-9418-D041427E257F}"/>
              </a:ext>
            </a:extLst>
          </p:cNvPr>
          <p:cNvSpPr txBox="1"/>
          <p:nvPr/>
        </p:nvSpPr>
        <p:spPr>
          <a:xfrm>
            <a:off x="9590308" y="1783908"/>
            <a:ext cx="1788459" cy="1077218"/>
          </a:xfrm>
          <a:prstGeom prst="rect">
            <a:avLst/>
          </a:prstGeom>
          <a:noFill/>
        </p:spPr>
        <p:txBody>
          <a:bodyPr wrap="square" rtlCol="0">
            <a:spAutoFit/>
          </a:bodyPr>
          <a:lstStyle/>
          <a:p>
            <a:pPr algn="ctr"/>
            <a:r>
              <a:rPr lang="en-US" sz="3200" b="1" dirty="0"/>
              <a:t>Di </a:t>
            </a:r>
            <a:r>
              <a:rPr lang="en-US" sz="3200" b="1" dirty="0" err="1"/>
              <a:t>chuyển</a:t>
            </a:r>
            <a:endParaRPr lang="en-US" sz="3200" b="1" dirty="0"/>
          </a:p>
        </p:txBody>
      </p:sp>
      <p:pic>
        <p:nvPicPr>
          <p:cNvPr id="21" name="Picture 20">
            <a:extLst>
              <a:ext uri="{FF2B5EF4-FFF2-40B4-BE49-F238E27FC236}">
                <a16:creationId xmlns:a16="http://schemas.microsoft.com/office/drawing/2014/main" id="{AD682FC7-6CA8-B472-D2A6-5FFD217A0830}"/>
              </a:ext>
            </a:extLst>
          </p:cNvPr>
          <p:cNvPicPr>
            <a:picLocks noChangeAspect="1"/>
          </p:cNvPicPr>
          <p:nvPr/>
        </p:nvPicPr>
        <p:blipFill>
          <a:blip r:embed="rId2"/>
          <a:stretch>
            <a:fillRect/>
          </a:stretch>
        </p:blipFill>
        <p:spPr>
          <a:xfrm rot="18585674">
            <a:off x="2081248" y="942269"/>
            <a:ext cx="1060078" cy="1060078"/>
          </a:xfrm>
          <a:prstGeom prst="rect">
            <a:avLst/>
          </a:prstGeom>
        </p:spPr>
      </p:pic>
      <p:pic>
        <p:nvPicPr>
          <p:cNvPr id="22" name="Picture 21">
            <a:extLst>
              <a:ext uri="{FF2B5EF4-FFF2-40B4-BE49-F238E27FC236}">
                <a16:creationId xmlns:a16="http://schemas.microsoft.com/office/drawing/2014/main" id="{CCE71C15-0D8F-9C1A-011C-17F950D627EF}"/>
              </a:ext>
            </a:extLst>
          </p:cNvPr>
          <p:cNvPicPr>
            <a:picLocks noChangeAspect="1"/>
          </p:cNvPicPr>
          <p:nvPr/>
        </p:nvPicPr>
        <p:blipFill>
          <a:blip r:embed="rId2"/>
          <a:stretch>
            <a:fillRect/>
          </a:stretch>
        </p:blipFill>
        <p:spPr>
          <a:xfrm rot="18585674">
            <a:off x="4353799" y="944747"/>
            <a:ext cx="1060078" cy="1060078"/>
          </a:xfrm>
          <a:prstGeom prst="rect">
            <a:avLst/>
          </a:prstGeom>
        </p:spPr>
      </p:pic>
      <p:pic>
        <p:nvPicPr>
          <p:cNvPr id="23" name="Picture 22">
            <a:extLst>
              <a:ext uri="{FF2B5EF4-FFF2-40B4-BE49-F238E27FC236}">
                <a16:creationId xmlns:a16="http://schemas.microsoft.com/office/drawing/2014/main" id="{7EB7C91E-4DBA-321E-0FDC-541639785141}"/>
              </a:ext>
            </a:extLst>
          </p:cNvPr>
          <p:cNvPicPr>
            <a:picLocks noChangeAspect="1"/>
          </p:cNvPicPr>
          <p:nvPr/>
        </p:nvPicPr>
        <p:blipFill>
          <a:blip r:embed="rId2"/>
          <a:stretch>
            <a:fillRect/>
          </a:stretch>
        </p:blipFill>
        <p:spPr>
          <a:xfrm rot="18585674">
            <a:off x="6626350" y="942269"/>
            <a:ext cx="1060078" cy="1060078"/>
          </a:xfrm>
          <a:prstGeom prst="rect">
            <a:avLst/>
          </a:prstGeom>
        </p:spPr>
      </p:pic>
      <p:pic>
        <p:nvPicPr>
          <p:cNvPr id="24" name="Picture 23">
            <a:extLst>
              <a:ext uri="{FF2B5EF4-FFF2-40B4-BE49-F238E27FC236}">
                <a16:creationId xmlns:a16="http://schemas.microsoft.com/office/drawing/2014/main" id="{9DE6B013-3F0A-1EA8-E2B0-CC2AA94888D5}"/>
              </a:ext>
            </a:extLst>
          </p:cNvPr>
          <p:cNvPicPr>
            <a:picLocks noChangeAspect="1"/>
          </p:cNvPicPr>
          <p:nvPr/>
        </p:nvPicPr>
        <p:blipFill>
          <a:blip r:embed="rId2"/>
          <a:stretch>
            <a:fillRect/>
          </a:stretch>
        </p:blipFill>
        <p:spPr>
          <a:xfrm rot="18585674">
            <a:off x="8898904" y="942268"/>
            <a:ext cx="1060078" cy="1060078"/>
          </a:xfrm>
          <a:prstGeom prst="rect">
            <a:avLst/>
          </a:prstGeom>
        </p:spPr>
      </p:pic>
      <p:pic>
        <p:nvPicPr>
          <p:cNvPr id="36" name="Picture 35">
            <a:extLst>
              <a:ext uri="{FF2B5EF4-FFF2-40B4-BE49-F238E27FC236}">
                <a16:creationId xmlns:a16="http://schemas.microsoft.com/office/drawing/2014/main" id="{55A469D8-B7FF-6473-9FE2-9E237A11C831}"/>
              </a:ext>
            </a:extLst>
          </p:cNvPr>
          <p:cNvPicPr>
            <a:picLocks noChangeAspect="1"/>
          </p:cNvPicPr>
          <p:nvPr/>
        </p:nvPicPr>
        <p:blipFill>
          <a:blip r:embed="rId3"/>
          <a:srcRect t="43784" b="38229"/>
          <a:stretch>
            <a:fillRect/>
          </a:stretch>
        </p:blipFill>
        <p:spPr>
          <a:xfrm flipH="1">
            <a:off x="3707216" y="2861126"/>
            <a:ext cx="6898346" cy="877158"/>
          </a:xfrm>
          <a:prstGeom prst="rect">
            <a:avLst/>
          </a:prstGeom>
        </p:spPr>
      </p:pic>
      <p:sp>
        <p:nvSpPr>
          <p:cNvPr id="37" name="TextBox 36">
            <a:extLst>
              <a:ext uri="{FF2B5EF4-FFF2-40B4-BE49-F238E27FC236}">
                <a16:creationId xmlns:a16="http://schemas.microsoft.com/office/drawing/2014/main" id="{5D376857-21E3-FA42-E4AB-AD63351C4AD1}"/>
              </a:ext>
            </a:extLst>
          </p:cNvPr>
          <p:cNvSpPr txBox="1"/>
          <p:nvPr/>
        </p:nvSpPr>
        <p:spPr>
          <a:xfrm>
            <a:off x="338734" y="4002319"/>
            <a:ext cx="2111188" cy="1631216"/>
          </a:xfrm>
          <a:prstGeom prst="rect">
            <a:avLst/>
          </a:prstGeom>
          <a:noFill/>
        </p:spPr>
        <p:txBody>
          <a:bodyPr wrap="square" rtlCol="0">
            <a:spAutoFit/>
          </a:bodyPr>
          <a:lstStyle/>
          <a:p>
            <a:pPr algn="ctr"/>
            <a:r>
              <a:rPr lang="en-US" sz="2000" dirty="0" err="1"/>
              <a:t>Tạo</a:t>
            </a:r>
            <a:r>
              <a:rPr lang="en-US" sz="2000" dirty="0"/>
              <a:t> </a:t>
            </a:r>
            <a:r>
              <a:rPr lang="en-US" sz="2000" dirty="0" err="1"/>
              <a:t>ngẫu</a:t>
            </a:r>
            <a:r>
              <a:rPr lang="en-US" sz="2000" dirty="0"/>
              <a:t> </a:t>
            </a:r>
            <a:r>
              <a:rPr lang="en-US" sz="2000" dirty="0" err="1"/>
              <a:t>nhiên</a:t>
            </a:r>
            <a:r>
              <a:rPr lang="en-US" sz="2000" dirty="0"/>
              <a:t> </a:t>
            </a:r>
            <a:r>
              <a:rPr lang="en-US" sz="2000" dirty="0" err="1"/>
              <a:t>vị</a:t>
            </a:r>
            <a:r>
              <a:rPr lang="en-US" sz="2000" dirty="0"/>
              <a:t> </a:t>
            </a:r>
            <a:r>
              <a:rPr lang="en-US" sz="2000" dirty="0" err="1"/>
              <a:t>trí</a:t>
            </a:r>
            <a:r>
              <a:rPr lang="en-US" sz="2000" dirty="0"/>
              <a:t> </a:t>
            </a:r>
            <a:r>
              <a:rPr lang="en-US" sz="2000" dirty="0" err="1"/>
              <a:t>và</a:t>
            </a:r>
            <a:r>
              <a:rPr lang="en-US" sz="2000" dirty="0"/>
              <a:t> </a:t>
            </a:r>
            <a:r>
              <a:rPr lang="en-US" sz="2000" dirty="0" err="1"/>
              <a:t>vận</a:t>
            </a:r>
            <a:r>
              <a:rPr lang="en-US" sz="2000" dirty="0"/>
              <a:t> </a:t>
            </a:r>
            <a:r>
              <a:rPr lang="en-US" sz="2000" dirty="0" err="1"/>
              <a:t>tốc</a:t>
            </a:r>
            <a:r>
              <a:rPr lang="en-US" sz="2000" dirty="0"/>
              <a:t> </a:t>
            </a:r>
            <a:r>
              <a:rPr lang="en-US" sz="2000" dirty="0" err="1"/>
              <a:t>cho</a:t>
            </a:r>
            <a:r>
              <a:rPr lang="en-US" sz="2000" dirty="0"/>
              <a:t> </a:t>
            </a:r>
            <a:r>
              <a:rPr lang="en-US" sz="2000" dirty="0" err="1"/>
              <a:t>các</a:t>
            </a:r>
            <a:r>
              <a:rPr lang="en-US" sz="2000" dirty="0"/>
              <a:t> </a:t>
            </a:r>
            <a:r>
              <a:rPr lang="en-US" sz="2000" dirty="0" err="1"/>
              <a:t>hạt</a:t>
            </a:r>
            <a:r>
              <a:rPr lang="en-US" sz="2000" dirty="0"/>
              <a:t> </a:t>
            </a:r>
            <a:r>
              <a:rPr lang="en-US" sz="2000" dirty="0" err="1"/>
              <a:t>trong</a:t>
            </a:r>
            <a:r>
              <a:rPr lang="en-US" sz="2000" dirty="0"/>
              <a:t> </a:t>
            </a:r>
            <a:r>
              <a:rPr lang="en-US" sz="2000" dirty="0" err="1"/>
              <a:t>không</a:t>
            </a:r>
            <a:r>
              <a:rPr lang="en-US" sz="2000" dirty="0"/>
              <a:t> </a:t>
            </a:r>
            <a:r>
              <a:rPr lang="en-US" sz="2000" dirty="0" err="1"/>
              <a:t>gian</a:t>
            </a:r>
            <a:r>
              <a:rPr lang="en-US" sz="2000" dirty="0"/>
              <a:t> </a:t>
            </a:r>
          </a:p>
          <a:p>
            <a:pPr algn="ctr"/>
            <a:r>
              <a:rPr lang="en-US" sz="2000" dirty="0" err="1"/>
              <a:t>tìm</a:t>
            </a:r>
            <a:r>
              <a:rPr lang="en-US" sz="2000" dirty="0"/>
              <a:t> </a:t>
            </a:r>
            <a:r>
              <a:rPr lang="en-US" sz="2000" dirty="0" err="1"/>
              <a:t>kiếm</a:t>
            </a:r>
            <a:endParaRPr lang="en-US" sz="2000" dirty="0"/>
          </a:p>
        </p:txBody>
      </p:sp>
      <p:sp>
        <p:nvSpPr>
          <p:cNvPr id="42" name="Rectangle: Rounded Corners 41">
            <a:extLst>
              <a:ext uri="{FF2B5EF4-FFF2-40B4-BE49-F238E27FC236}">
                <a16:creationId xmlns:a16="http://schemas.microsoft.com/office/drawing/2014/main" id="{930ABA70-A3A9-2B78-B9C7-C8D0747A0724}"/>
              </a:ext>
            </a:extLst>
          </p:cNvPr>
          <p:cNvSpPr/>
          <p:nvPr/>
        </p:nvSpPr>
        <p:spPr>
          <a:xfrm>
            <a:off x="2611287"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DC16D08-BB1D-208F-FEF4-E8344B7A0BAC}"/>
              </a:ext>
            </a:extLst>
          </p:cNvPr>
          <p:cNvSpPr txBox="1"/>
          <p:nvPr/>
        </p:nvSpPr>
        <p:spPr>
          <a:xfrm>
            <a:off x="2611286" y="3999892"/>
            <a:ext cx="2111188" cy="1323439"/>
          </a:xfrm>
          <a:prstGeom prst="rect">
            <a:avLst/>
          </a:prstGeom>
          <a:noFill/>
        </p:spPr>
        <p:txBody>
          <a:bodyPr wrap="square" rtlCol="0">
            <a:spAutoFit/>
          </a:bodyPr>
          <a:lstStyle/>
          <a:p>
            <a:pPr algn="ctr"/>
            <a:r>
              <a:rPr lang="en-US" sz="2000" dirty="0" err="1"/>
              <a:t>Tính</a:t>
            </a:r>
            <a:r>
              <a:rPr lang="en-US" sz="2000" dirty="0"/>
              <a:t> </a:t>
            </a:r>
            <a:r>
              <a:rPr lang="en-US" sz="2000" dirty="0" err="1"/>
              <a:t>toán</a:t>
            </a:r>
            <a:r>
              <a:rPr lang="en-US" sz="2000" dirty="0"/>
              <a:t> </a:t>
            </a:r>
            <a:r>
              <a:rPr lang="en-US" sz="2000" dirty="0" err="1"/>
              <a:t>giá</a:t>
            </a:r>
            <a:r>
              <a:rPr lang="en-US" sz="2000" dirty="0"/>
              <a:t> </a:t>
            </a:r>
            <a:r>
              <a:rPr lang="en-US" sz="2000" dirty="0" err="1"/>
              <a:t>trị</a:t>
            </a:r>
            <a:r>
              <a:rPr lang="en-US" sz="2000" dirty="0"/>
              <a:t> </a:t>
            </a:r>
            <a:r>
              <a:rPr lang="en-US" sz="2000" dirty="0" err="1"/>
              <a:t>thích</a:t>
            </a:r>
            <a:r>
              <a:rPr lang="en-US" sz="2000" dirty="0"/>
              <a:t> </a:t>
            </a:r>
            <a:r>
              <a:rPr lang="en-US" sz="2000" dirty="0" err="1"/>
              <a:t>nghi</a:t>
            </a:r>
            <a:r>
              <a:rPr lang="en-US" sz="2000" dirty="0"/>
              <a:t> (fitness) </a:t>
            </a:r>
            <a:r>
              <a:rPr lang="en-US" sz="2000" dirty="0" err="1"/>
              <a:t>cho</a:t>
            </a:r>
            <a:r>
              <a:rPr lang="en-US" sz="2000" dirty="0"/>
              <a:t> </a:t>
            </a:r>
            <a:r>
              <a:rPr lang="en-US" sz="2000" dirty="0" err="1"/>
              <a:t>từng</a:t>
            </a:r>
            <a:r>
              <a:rPr lang="en-US" sz="2000" dirty="0"/>
              <a:t> </a:t>
            </a:r>
            <a:r>
              <a:rPr lang="en-US" sz="2000" dirty="0" err="1"/>
              <a:t>hạt</a:t>
            </a:r>
            <a:r>
              <a:rPr lang="en-US" sz="2000" dirty="0"/>
              <a:t> </a:t>
            </a:r>
            <a:r>
              <a:rPr lang="en-US" sz="2000" dirty="0" err="1"/>
              <a:t>dựa</a:t>
            </a:r>
            <a:r>
              <a:rPr lang="en-US" sz="2000" dirty="0"/>
              <a:t> </a:t>
            </a:r>
            <a:r>
              <a:rPr lang="en-US" sz="2000" dirty="0" err="1"/>
              <a:t>trên</a:t>
            </a:r>
            <a:r>
              <a:rPr lang="en-US" sz="2000" dirty="0"/>
              <a:t> </a:t>
            </a:r>
            <a:r>
              <a:rPr lang="en-US" sz="2000" dirty="0" err="1"/>
              <a:t>hàm</a:t>
            </a:r>
            <a:r>
              <a:rPr lang="en-US" sz="2000" dirty="0"/>
              <a:t> </a:t>
            </a:r>
            <a:r>
              <a:rPr lang="en-US" sz="2000" dirty="0" err="1"/>
              <a:t>mục</a:t>
            </a:r>
            <a:r>
              <a:rPr lang="en-US" sz="2000" dirty="0"/>
              <a:t> </a:t>
            </a:r>
            <a:r>
              <a:rPr lang="en-US" sz="2000" dirty="0" err="1"/>
              <a:t>tiêu</a:t>
            </a:r>
            <a:endParaRPr lang="en-US" sz="2000" dirty="0"/>
          </a:p>
        </p:txBody>
      </p:sp>
      <p:sp>
        <p:nvSpPr>
          <p:cNvPr id="44" name="Rectangle: Rounded Corners 43">
            <a:extLst>
              <a:ext uri="{FF2B5EF4-FFF2-40B4-BE49-F238E27FC236}">
                <a16:creationId xmlns:a16="http://schemas.microsoft.com/office/drawing/2014/main" id="{36164FC9-0069-5BCF-F928-D0389C31DAFC}"/>
              </a:ext>
            </a:extLst>
          </p:cNvPr>
          <p:cNvSpPr/>
          <p:nvPr/>
        </p:nvSpPr>
        <p:spPr>
          <a:xfrm>
            <a:off x="4883839"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F7AB71F-5905-B727-786E-DD6B36437CFD}"/>
              </a:ext>
            </a:extLst>
          </p:cNvPr>
          <p:cNvSpPr txBox="1"/>
          <p:nvPr/>
        </p:nvSpPr>
        <p:spPr>
          <a:xfrm>
            <a:off x="4883837" y="3999892"/>
            <a:ext cx="2111188" cy="1631216"/>
          </a:xfrm>
          <a:prstGeom prst="rect">
            <a:avLst/>
          </a:prstGeom>
          <a:noFill/>
        </p:spPr>
        <p:txBody>
          <a:bodyPr wrap="square" rtlCol="0">
            <a:spAutoFit/>
          </a:bodyPr>
          <a:lstStyle/>
          <a:p>
            <a:pPr algn="ctr"/>
            <a:r>
              <a:rPr lang="en-US" sz="2000" dirty="0" err="1"/>
              <a:t>Nếu</a:t>
            </a:r>
            <a:r>
              <a:rPr lang="en-US" sz="2000" dirty="0"/>
              <a:t> </a:t>
            </a:r>
            <a:r>
              <a:rPr lang="en-US" sz="2000" dirty="0" err="1"/>
              <a:t>vị</a:t>
            </a:r>
            <a:r>
              <a:rPr lang="en-US" sz="2000" dirty="0"/>
              <a:t> </a:t>
            </a:r>
            <a:r>
              <a:rPr lang="en-US" sz="2000" dirty="0" err="1"/>
              <a:t>trí</a:t>
            </a:r>
            <a:r>
              <a:rPr lang="en-US" sz="2000" dirty="0"/>
              <a:t> </a:t>
            </a:r>
            <a:r>
              <a:rPr lang="en-US" sz="2000" dirty="0" err="1"/>
              <a:t>hiện</a:t>
            </a:r>
            <a:r>
              <a:rPr lang="en-US" sz="2000" dirty="0"/>
              <a:t> </a:t>
            </a:r>
            <a:r>
              <a:rPr lang="en-US" sz="2000" dirty="0" err="1"/>
              <a:t>tại</a:t>
            </a:r>
            <a:r>
              <a:rPr lang="en-US" sz="2000" dirty="0"/>
              <a:t> </a:t>
            </a:r>
            <a:r>
              <a:rPr lang="en-US" sz="2000" dirty="0" err="1"/>
              <a:t>tốt</a:t>
            </a:r>
            <a:r>
              <a:rPr lang="en-US" sz="2000" dirty="0"/>
              <a:t> </a:t>
            </a:r>
            <a:r>
              <a:rPr lang="en-US" sz="2000" dirty="0" err="1"/>
              <a:t>hơn</a:t>
            </a:r>
            <a:r>
              <a:rPr lang="en-US" sz="2000" dirty="0"/>
              <a:t> </a:t>
            </a:r>
            <a:r>
              <a:rPr lang="en-US" sz="2000" dirty="0" err="1"/>
              <a:t>vị</a:t>
            </a:r>
            <a:r>
              <a:rPr lang="en-US" sz="2000" dirty="0"/>
              <a:t> </a:t>
            </a:r>
            <a:r>
              <a:rPr lang="en-US" sz="2000" dirty="0" err="1"/>
              <a:t>trí</a:t>
            </a:r>
            <a:r>
              <a:rPr lang="en-US" sz="2000" dirty="0"/>
              <a:t> </a:t>
            </a:r>
            <a:r>
              <a:rPr lang="en-US" sz="2000" dirty="0" err="1"/>
              <a:t>tốt</a:t>
            </a:r>
            <a:r>
              <a:rPr lang="en-US" sz="2000" dirty="0"/>
              <a:t> </a:t>
            </a:r>
            <a:r>
              <a:rPr lang="en-US" sz="2000" dirty="0" err="1"/>
              <a:t>nhất</a:t>
            </a:r>
            <a:r>
              <a:rPr lang="en-US" sz="2000" dirty="0"/>
              <a:t> </a:t>
            </a:r>
            <a:r>
              <a:rPr lang="en-US" sz="2000" dirty="0" err="1"/>
              <a:t>trước</a:t>
            </a:r>
            <a:r>
              <a:rPr lang="en-US" sz="2000" dirty="0"/>
              <a:t> </a:t>
            </a:r>
            <a:r>
              <a:rPr lang="en-US" sz="2000" dirty="0" err="1"/>
              <a:t>đó</a:t>
            </a:r>
            <a:r>
              <a:rPr lang="en-US" sz="2000" dirty="0"/>
              <a:t> </a:t>
            </a:r>
            <a:r>
              <a:rPr lang="en-US" sz="2000" dirty="0" err="1"/>
              <a:t>của</a:t>
            </a:r>
            <a:r>
              <a:rPr lang="en-US" sz="2000" dirty="0"/>
              <a:t> </a:t>
            </a:r>
            <a:r>
              <a:rPr lang="en-US" sz="2000" dirty="0" err="1"/>
              <a:t>hạt</a:t>
            </a:r>
            <a:r>
              <a:rPr lang="en-US" sz="2000" dirty="0"/>
              <a:t> =&gt; </a:t>
            </a:r>
            <a:r>
              <a:rPr lang="en-US" sz="2000" dirty="0" err="1"/>
              <a:t>cập</a:t>
            </a:r>
            <a:r>
              <a:rPr lang="en-US" sz="2000" dirty="0"/>
              <a:t> </a:t>
            </a:r>
            <a:r>
              <a:rPr lang="en-US" sz="2000" dirty="0" err="1"/>
              <a:t>nhập</a:t>
            </a:r>
            <a:r>
              <a:rPr lang="en-US" sz="2000" dirty="0"/>
              <a:t> pb</a:t>
            </a:r>
          </a:p>
        </p:txBody>
      </p:sp>
      <p:sp>
        <p:nvSpPr>
          <p:cNvPr id="46" name="Rectangle: Rounded Corners 45">
            <a:extLst>
              <a:ext uri="{FF2B5EF4-FFF2-40B4-BE49-F238E27FC236}">
                <a16:creationId xmlns:a16="http://schemas.microsoft.com/office/drawing/2014/main" id="{DD296F1E-6EF2-1A0A-BFA0-F6D80F2EEE27}"/>
              </a:ext>
            </a:extLst>
          </p:cNvPr>
          <p:cNvSpPr/>
          <p:nvPr/>
        </p:nvSpPr>
        <p:spPr>
          <a:xfrm>
            <a:off x="7156391"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BCB9B4D-E428-CB72-D440-06C34C74AE7C}"/>
              </a:ext>
            </a:extLst>
          </p:cNvPr>
          <p:cNvSpPr txBox="1"/>
          <p:nvPr/>
        </p:nvSpPr>
        <p:spPr>
          <a:xfrm>
            <a:off x="7156391" y="3999892"/>
            <a:ext cx="2111188" cy="1631216"/>
          </a:xfrm>
          <a:prstGeom prst="rect">
            <a:avLst/>
          </a:prstGeom>
          <a:noFill/>
        </p:spPr>
        <p:txBody>
          <a:bodyPr wrap="square" rtlCol="0">
            <a:spAutoFit/>
          </a:bodyPr>
          <a:lstStyle/>
          <a:p>
            <a:pPr algn="ctr"/>
            <a:r>
              <a:rPr lang="en-US" sz="2000" dirty="0" err="1"/>
              <a:t>Nếu</a:t>
            </a:r>
            <a:r>
              <a:rPr lang="en-US" sz="2000" dirty="0"/>
              <a:t> </a:t>
            </a:r>
            <a:r>
              <a:rPr lang="en-US" sz="2000" dirty="0" err="1"/>
              <a:t>vị</a:t>
            </a:r>
            <a:r>
              <a:rPr lang="en-US" sz="2000" dirty="0"/>
              <a:t> </a:t>
            </a:r>
            <a:r>
              <a:rPr lang="en-US" sz="2000" dirty="0" err="1"/>
              <a:t>trí</a:t>
            </a:r>
            <a:r>
              <a:rPr lang="en-US" sz="2000" dirty="0"/>
              <a:t> </a:t>
            </a:r>
            <a:r>
              <a:rPr lang="en-US" sz="2000" dirty="0" err="1"/>
              <a:t>tốt</a:t>
            </a:r>
            <a:r>
              <a:rPr lang="en-US" sz="2000" dirty="0"/>
              <a:t> </a:t>
            </a:r>
            <a:r>
              <a:rPr lang="en-US" sz="2000" dirty="0" err="1"/>
              <a:t>nhất</a:t>
            </a:r>
            <a:r>
              <a:rPr lang="en-US" sz="2000" dirty="0"/>
              <a:t> </a:t>
            </a:r>
            <a:r>
              <a:rPr lang="en-US" sz="2000" dirty="0" err="1"/>
              <a:t>của</a:t>
            </a:r>
            <a:r>
              <a:rPr lang="en-US" sz="2000" dirty="0"/>
              <a:t> </a:t>
            </a:r>
            <a:r>
              <a:rPr lang="en-US" sz="2000" dirty="0" err="1"/>
              <a:t>hạt</a:t>
            </a:r>
            <a:r>
              <a:rPr lang="en-US" sz="2000" dirty="0"/>
              <a:t> </a:t>
            </a:r>
            <a:r>
              <a:rPr lang="en-US" sz="2000" dirty="0" err="1"/>
              <a:t>tốt</a:t>
            </a:r>
            <a:r>
              <a:rPr lang="en-US" sz="2000" dirty="0"/>
              <a:t> </a:t>
            </a:r>
            <a:r>
              <a:rPr lang="en-US" sz="2000" dirty="0" err="1"/>
              <a:t>hơn</a:t>
            </a:r>
            <a:r>
              <a:rPr lang="en-US" sz="2000" dirty="0"/>
              <a:t> </a:t>
            </a:r>
            <a:r>
              <a:rPr lang="en-US" sz="2000" dirty="0" err="1"/>
              <a:t>vị</a:t>
            </a:r>
            <a:r>
              <a:rPr lang="en-US" sz="2000" dirty="0"/>
              <a:t> </a:t>
            </a:r>
            <a:r>
              <a:rPr lang="en-US" sz="2000" dirty="0" err="1"/>
              <a:t>trí</a:t>
            </a:r>
            <a:r>
              <a:rPr lang="en-US" sz="2000" dirty="0"/>
              <a:t> </a:t>
            </a:r>
            <a:r>
              <a:rPr lang="en-US" sz="2000" dirty="0" err="1"/>
              <a:t>toàn</a:t>
            </a:r>
            <a:r>
              <a:rPr lang="en-US" sz="2000" dirty="0"/>
              <a:t> </a:t>
            </a:r>
            <a:r>
              <a:rPr lang="en-US" sz="2000" dirty="0" err="1"/>
              <a:t>cục</a:t>
            </a:r>
            <a:r>
              <a:rPr lang="en-US" sz="2000" dirty="0"/>
              <a:t> </a:t>
            </a:r>
            <a:r>
              <a:rPr lang="en-US" sz="2000" dirty="0" err="1"/>
              <a:t>của</a:t>
            </a:r>
            <a:r>
              <a:rPr lang="en-US" sz="2000" dirty="0"/>
              <a:t> </a:t>
            </a:r>
            <a:r>
              <a:rPr lang="en-US" sz="2000" dirty="0" err="1"/>
              <a:t>đàn</a:t>
            </a:r>
            <a:r>
              <a:rPr lang="en-US" sz="2000" dirty="0"/>
              <a:t> =&gt; </a:t>
            </a:r>
            <a:r>
              <a:rPr lang="en-US" sz="2000" dirty="0" err="1"/>
              <a:t>cập</a:t>
            </a:r>
            <a:r>
              <a:rPr lang="en-US" sz="2000" dirty="0"/>
              <a:t> </a:t>
            </a:r>
            <a:r>
              <a:rPr lang="en-US" sz="2000" dirty="0" err="1"/>
              <a:t>nhập</a:t>
            </a:r>
            <a:r>
              <a:rPr lang="en-US" sz="2000" dirty="0"/>
              <a:t> </a:t>
            </a:r>
            <a:r>
              <a:rPr lang="en-US" sz="2000" dirty="0" err="1"/>
              <a:t>gb</a:t>
            </a:r>
            <a:endParaRPr lang="en-US" sz="2000" dirty="0"/>
          </a:p>
        </p:txBody>
      </p:sp>
      <p:sp>
        <p:nvSpPr>
          <p:cNvPr id="48" name="Rectangle: Rounded Corners 47">
            <a:extLst>
              <a:ext uri="{FF2B5EF4-FFF2-40B4-BE49-F238E27FC236}">
                <a16:creationId xmlns:a16="http://schemas.microsoft.com/office/drawing/2014/main" id="{5868E0CB-311E-E948-01BA-D51A740B604B}"/>
              </a:ext>
            </a:extLst>
          </p:cNvPr>
          <p:cNvSpPr/>
          <p:nvPr/>
        </p:nvSpPr>
        <p:spPr>
          <a:xfrm>
            <a:off x="9428943" y="3698794"/>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B4972F7-01D0-8502-E762-A8B50DB787D4}"/>
              </a:ext>
            </a:extLst>
          </p:cNvPr>
          <p:cNvSpPr txBox="1"/>
          <p:nvPr/>
        </p:nvSpPr>
        <p:spPr>
          <a:xfrm>
            <a:off x="9428943" y="3999891"/>
            <a:ext cx="2111188" cy="1631216"/>
          </a:xfrm>
          <a:prstGeom prst="rect">
            <a:avLst/>
          </a:prstGeom>
          <a:noFill/>
        </p:spPr>
        <p:txBody>
          <a:bodyPr wrap="square" rtlCol="0">
            <a:spAutoFit/>
          </a:bodyPr>
          <a:lstStyle/>
          <a:p>
            <a:pPr algn="ctr"/>
            <a:r>
              <a:rPr lang="en-US" sz="2000" dirty="0" err="1"/>
              <a:t>Cập</a:t>
            </a:r>
            <a:r>
              <a:rPr lang="en-US" sz="2000" dirty="0"/>
              <a:t> </a:t>
            </a:r>
            <a:r>
              <a:rPr lang="en-US" sz="2000" dirty="0" err="1"/>
              <a:t>nhập</a:t>
            </a:r>
            <a:r>
              <a:rPr lang="en-US" sz="2000" dirty="0"/>
              <a:t> </a:t>
            </a:r>
            <a:r>
              <a:rPr lang="en-US" sz="2000" dirty="0" err="1"/>
              <a:t>vị</a:t>
            </a:r>
            <a:r>
              <a:rPr lang="en-US" sz="2000" dirty="0"/>
              <a:t> </a:t>
            </a:r>
            <a:r>
              <a:rPr lang="en-US" sz="2000" dirty="0" err="1"/>
              <a:t>trí</a:t>
            </a:r>
            <a:r>
              <a:rPr lang="en-US" sz="2000" dirty="0"/>
              <a:t>, </a:t>
            </a:r>
            <a:r>
              <a:rPr lang="en-US" sz="2000" dirty="0" err="1"/>
              <a:t>tốc</a:t>
            </a:r>
            <a:r>
              <a:rPr lang="en-US" sz="2000" dirty="0"/>
              <a:t> </a:t>
            </a:r>
            <a:r>
              <a:rPr lang="en-US" sz="2000" dirty="0" err="1"/>
              <a:t>độ</a:t>
            </a:r>
            <a:r>
              <a:rPr lang="en-US" sz="2000" dirty="0"/>
              <a:t> </a:t>
            </a:r>
            <a:r>
              <a:rPr lang="en-US" sz="2000" dirty="0" err="1"/>
              <a:t>cho</a:t>
            </a:r>
            <a:r>
              <a:rPr lang="en-US" sz="2000" dirty="0"/>
              <a:t> </a:t>
            </a:r>
            <a:r>
              <a:rPr lang="en-US" sz="2000" dirty="0" err="1"/>
              <a:t>tất</a:t>
            </a:r>
            <a:r>
              <a:rPr lang="en-US" sz="2000" dirty="0"/>
              <a:t> </a:t>
            </a:r>
            <a:r>
              <a:rPr lang="en-US" sz="2000" dirty="0" err="1"/>
              <a:t>cả</a:t>
            </a:r>
            <a:r>
              <a:rPr lang="en-US" sz="2000" dirty="0"/>
              <a:t> </a:t>
            </a:r>
            <a:r>
              <a:rPr lang="en-US" sz="2000" dirty="0" err="1"/>
              <a:t>hạt</a:t>
            </a:r>
            <a:r>
              <a:rPr lang="en-US" sz="2000" dirty="0"/>
              <a:t>. </a:t>
            </a:r>
            <a:r>
              <a:rPr lang="en-US" sz="2000" dirty="0" err="1"/>
              <a:t>Lặp</a:t>
            </a:r>
            <a:r>
              <a:rPr lang="en-US" sz="2000" dirty="0"/>
              <a:t> </a:t>
            </a:r>
            <a:r>
              <a:rPr lang="en-US" sz="2000" dirty="0" err="1"/>
              <a:t>lại</a:t>
            </a:r>
            <a:r>
              <a:rPr lang="en-US" sz="2000" dirty="0"/>
              <a:t> </a:t>
            </a:r>
            <a:r>
              <a:rPr lang="en-US" sz="2000" dirty="0" err="1"/>
              <a:t>bước</a:t>
            </a:r>
            <a:r>
              <a:rPr lang="en-US" sz="2000" dirty="0"/>
              <a:t> 2 </a:t>
            </a:r>
            <a:r>
              <a:rPr lang="en-US" sz="2000" dirty="0" err="1"/>
              <a:t>đến</a:t>
            </a:r>
            <a:r>
              <a:rPr lang="en-US" sz="2000" dirty="0"/>
              <a:t> </a:t>
            </a:r>
            <a:r>
              <a:rPr lang="en-US" sz="2000" dirty="0" err="1"/>
              <a:t>khi</a:t>
            </a:r>
            <a:r>
              <a:rPr lang="en-US" sz="2000" dirty="0"/>
              <a:t> </a:t>
            </a:r>
            <a:r>
              <a:rPr lang="en-US" sz="2000" dirty="0" err="1"/>
              <a:t>thoả</a:t>
            </a:r>
            <a:r>
              <a:rPr lang="en-US" sz="2000" dirty="0"/>
              <a:t> </a:t>
            </a:r>
            <a:r>
              <a:rPr lang="en-US" sz="2000" dirty="0" err="1"/>
              <a:t>mãn</a:t>
            </a:r>
            <a:r>
              <a:rPr lang="en-US" sz="2000" dirty="0"/>
              <a:t> </a:t>
            </a:r>
            <a:r>
              <a:rPr lang="en-US" sz="2000" dirty="0" err="1"/>
              <a:t>điều</a:t>
            </a:r>
            <a:r>
              <a:rPr lang="en-US" sz="2000" dirty="0"/>
              <a:t> </a:t>
            </a:r>
            <a:r>
              <a:rPr lang="en-US" sz="2000" dirty="0" err="1"/>
              <a:t>kiện</a:t>
            </a:r>
            <a:r>
              <a:rPr lang="en-US" sz="2000" dirty="0"/>
              <a:t> </a:t>
            </a:r>
            <a:r>
              <a:rPr lang="en-US" sz="2000" dirty="0" err="1"/>
              <a:t>dừng</a:t>
            </a:r>
            <a:endParaRPr lang="en-US" sz="2000" dirty="0"/>
          </a:p>
        </p:txBody>
      </p:sp>
    </p:spTree>
    <p:extLst>
      <p:ext uri="{BB962C8B-B14F-4D97-AF65-F5344CB8AC3E}">
        <p14:creationId xmlns:p14="http://schemas.microsoft.com/office/powerpoint/2010/main" val="216106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3A53A-B2D5-16A0-74AB-160536F2507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D73F09-BCF8-6F04-40A3-BE272C144351}"/>
              </a:ext>
            </a:extLst>
          </p:cNvPr>
          <p:cNvSpPr>
            <a:spLocks noGrp="1"/>
          </p:cNvSpPr>
          <p:nvPr>
            <p:ph type="title"/>
          </p:nvPr>
        </p:nvSpPr>
        <p:spPr/>
        <p:txBody>
          <a:bodyPr/>
          <a:lstStyle/>
          <a:p>
            <a:r>
              <a:rPr lang="en-US" dirty="0"/>
              <a:t>I.4. </a:t>
            </a:r>
            <a:r>
              <a:rPr lang="en-US" dirty="0" err="1"/>
              <a:t>Độ</a:t>
            </a:r>
            <a:r>
              <a:rPr lang="en-US" dirty="0"/>
              <a:t> </a:t>
            </a:r>
            <a:r>
              <a:rPr lang="en-US" dirty="0" err="1"/>
              <a:t>phức</a:t>
            </a:r>
            <a:r>
              <a:rPr lang="en-US" dirty="0"/>
              <a:t> </a:t>
            </a:r>
            <a:r>
              <a:rPr lang="en-US" dirty="0" err="1"/>
              <a:t>tạp</a:t>
            </a:r>
            <a:endParaRPr lang="en-US" dirty="0"/>
          </a:p>
        </p:txBody>
      </p:sp>
      <p:sp>
        <p:nvSpPr>
          <p:cNvPr id="7" name="TextBox 6">
            <a:extLst>
              <a:ext uri="{FF2B5EF4-FFF2-40B4-BE49-F238E27FC236}">
                <a16:creationId xmlns:a16="http://schemas.microsoft.com/office/drawing/2014/main" id="{372C9140-14AE-423C-3C14-EAE33BC698DF}"/>
              </a:ext>
            </a:extLst>
          </p:cNvPr>
          <p:cNvSpPr txBox="1"/>
          <p:nvPr/>
        </p:nvSpPr>
        <p:spPr>
          <a:xfrm>
            <a:off x="212912" y="927847"/>
            <a:ext cx="11766176" cy="2308324"/>
          </a:xfrm>
          <a:prstGeom prst="rect">
            <a:avLst/>
          </a:prstGeom>
          <a:noFill/>
        </p:spPr>
        <p:txBody>
          <a:bodyPr wrap="square" rtlCol="0">
            <a:spAutoFit/>
          </a:bodyPr>
          <a:lstStyle/>
          <a:p>
            <a:pPr algn="ctr"/>
            <a:r>
              <a:rPr lang="vi-VN" sz="2400" dirty="0">
                <a:latin typeface="Calibri (Body)"/>
              </a:rPr>
              <a:t>Độ phức tạp của PSO phụ thuộc vào số lượng hạt, số chiều không gian và số</a:t>
            </a:r>
            <a:r>
              <a:rPr lang="en-US" sz="2400" dirty="0">
                <a:latin typeface="Calibri (Body)"/>
              </a:rPr>
              <a:t> </a:t>
            </a:r>
            <a:r>
              <a:rPr lang="vi-VN" sz="2400" dirty="0">
                <a:latin typeface="Calibri (Body)"/>
              </a:rPr>
              <a:t>vòng lặp. Giả sử:</a:t>
            </a:r>
          </a:p>
          <a:p>
            <a:pPr marL="1257300" lvl="2" indent="-342900">
              <a:buFont typeface="Arial" panose="020B0604020202020204" pitchFamily="34" charset="0"/>
              <a:buChar char="•"/>
            </a:pPr>
            <a:r>
              <a:rPr lang="vi-VN" sz="2400" dirty="0">
                <a:latin typeface="Calibri (Body)"/>
              </a:rPr>
              <a:t>𝑃: Số lượng hạt (Population size).</a:t>
            </a:r>
          </a:p>
          <a:p>
            <a:pPr marL="1257300" lvl="2" indent="-342900">
              <a:buFont typeface="Arial" panose="020B0604020202020204" pitchFamily="34" charset="0"/>
              <a:buChar char="•"/>
            </a:pPr>
            <a:r>
              <a:rPr lang="vi-VN" sz="2400" dirty="0">
                <a:latin typeface="Calibri (Body)"/>
              </a:rPr>
              <a:t>𝐷: Số chiều của bài toán (Dimension).</a:t>
            </a:r>
          </a:p>
          <a:p>
            <a:pPr marL="1257300" lvl="2" indent="-342900">
              <a:buFont typeface="Arial" panose="020B0604020202020204" pitchFamily="34" charset="0"/>
              <a:buChar char="•"/>
            </a:pPr>
            <a:r>
              <a:rPr lang="vi-VN" sz="2400" dirty="0">
                <a:latin typeface="Calibri (Body)"/>
              </a:rPr>
              <a:t>𝑇: Số vòng lặp tối đa (Max Iterations).</a:t>
            </a:r>
          </a:p>
          <a:p>
            <a:pPr marL="1257300" lvl="2" indent="-342900">
              <a:buFont typeface="Arial" panose="020B0604020202020204" pitchFamily="34" charset="0"/>
              <a:buChar char="•"/>
            </a:pPr>
            <a:r>
              <a:rPr lang="vi-VN" sz="2400" dirty="0">
                <a:latin typeface="Calibri (Body)"/>
              </a:rPr>
              <a:t>𝐶</a:t>
            </a:r>
            <a:r>
              <a:rPr lang="vi-VN" sz="2000" dirty="0">
                <a:latin typeface="Calibri (Body)"/>
              </a:rPr>
              <a:t>𝑐𝑜𝑠𝑡</a:t>
            </a:r>
            <a:r>
              <a:rPr lang="vi-VN" sz="2400" dirty="0">
                <a:latin typeface="Calibri (Body)"/>
              </a:rPr>
              <a:t>: Chi phí tính toán hàm mục tiêu (Fitness function evaluation)</a:t>
            </a:r>
          </a:p>
          <a:p>
            <a:endParaRPr lang="en-US" sz="2400" dirty="0">
              <a:latin typeface="Calibri (Body)"/>
            </a:endParaRPr>
          </a:p>
        </p:txBody>
      </p:sp>
      <p:graphicFrame>
        <p:nvGraphicFramePr>
          <p:cNvPr id="8" name="Table 7">
            <a:extLst>
              <a:ext uri="{FF2B5EF4-FFF2-40B4-BE49-F238E27FC236}">
                <a16:creationId xmlns:a16="http://schemas.microsoft.com/office/drawing/2014/main" id="{17A296F6-892A-B2D4-CB6C-FCF095EB3E4E}"/>
              </a:ext>
            </a:extLst>
          </p:cNvPr>
          <p:cNvGraphicFramePr>
            <a:graphicFrameLocks noGrp="1"/>
          </p:cNvGraphicFramePr>
          <p:nvPr>
            <p:extLst>
              <p:ext uri="{D42A27DB-BD31-4B8C-83A1-F6EECF244321}">
                <p14:modId xmlns:p14="http://schemas.microsoft.com/office/powerpoint/2010/main" val="519262374"/>
              </p:ext>
            </p:extLst>
          </p:nvPr>
        </p:nvGraphicFramePr>
        <p:xfrm>
          <a:off x="934824" y="2944922"/>
          <a:ext cx="10322352" cy="249936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thời</a:t>
                      </a:r>
                      <a:r>
                        <a:rPr lang="en-US" sz="2400" dirty="0"/>
                        <a:t> </a:t>
                      </a:r>
                      <a:r>
                        <a:rPr lang="en-US" sz="2400" dirty="0" err="1"/>
                        <a:t>gian</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không</a:t>
                      </a:r>
                      <a:r>
                        <a:rPr lang="en-US" sz="2400" dirty="0"/>
                        <a:t> </a:t>
                      </a:r>
                      <a:r>
                        <a:rPr lang="en-US" sz="2400" dirty="0" err="1"/>
                        <a:t>gian</a:t>
                      </a:r>
                      <a:endParaRPr lang="en-US" sz="2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Khởi tạo: 𝑂(𝑃 ⋅ 𝐷).</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Cập nhật vị trí và vận tốc: Mỗi hạt cần 𝑂(𝐷) phép tính </a:t>
                      </a:r>
                      <a:r>
                        <a:rPr lang="en-US" sz="1800" kern="1200" dirty="0">
                          <a:solidFill>
                            <a:schemeClr val="dk1"/>
                          </a:solidFill>
                          <a:effectLst/>
                          <a:latin typeface="Calibri (Body)"/>
                          <a:ea typeface="+mn-ea"/>
                          <a:cs typeface="+mn-cs"/>
                        </a:rPr>
                        <a:t>/</a:t>
                      </a:r>
                      <a:r>
                        <a:rPr lang="vi-VN" sz="1800" kern="1200" dirty="0">
                          <a:solidFill>
                            <a:schemeClr val="dk1"/>
                          </a:solidFill>
                          <a:effectLst/>
                          <a:latin typeface="Calibri (Body)"/>
                          <a:ea typeface="+mn-ea"/>
                          <a:cs typeface="+mn-cs"/>
                        </a:rPr>
                        <a:t>vòng lặp</a:t>
                      </a:r>
                      <a:r>
                        <a:rPr lang="en-US" sz="1800" kern="1200" dirty="0">
                          <a:solidFill>
                            <a:schemeClr val="dk1"/>
                          </a:solidFill>
                          <a:effectLst/>
                          <a:latin typeface="Calibri (Body)"/>
                          <a:ea typeface="+mn-ea"/>
                          <a:cs typeface="+mn-cs"/>
                        </a:rPr>
                        <a:t> =&gt; </a:t>
                      </a:r>
                      <a:r>
                        <a:rPr lang="en-US" sz="1800" kern="1200" dirty="0" err="1">
                          <a:solidFill>
                            <a:schemeClr val="dk1"/>
                          </a:solidFill>
                          <a:effectLst/>
                          <a:latin typeface="Calibri (Body)"/>
                          <a:ea typeface="+mn-ea"/>
                          <a:cs typeface="+mn-cs"/>
                        </a:rPr>
                        <a:t>tổng</a:t>
                      </a:r>
                      <a:r>
                        <a:rPr lang="en-US" sz="1800" kern="1200" dirty="0">
                          <a:solidFill>
                            <a:schemeClr val="dk1"/>
                          </a:solidFill>
                          <a:effectLst/>
                          <a:latin typeface="Calibri (Body)"/>
                          <a:ea typeface="+mn-ea"/>
                          <a:cs typeface="+mn-cs"/>
                        </a:rPr>
                        <a:t> chi </a:t>
                      </a:r>
                      <a:r>
                        <a:rPr lang="en-US" sz="1800" kern="1200" dirty="0" err="1">
                          <a:solidFill>
                            <a:schemeClr val="dk1"/>
                          </a:solidFill>
                          <a:effectLst/>
                          <a:latin typeface="Calibri (Body)"/>
                          <a:ea typeface="+mn-ea"/>
                          <a:cs typeface="+mn-cs"/>
                        </a:rPr>
                        <a:t>phí</a:t>
                      </a:r>
                      <a:r>
                        <a:rPr lang="en-US" sz="1800" kern="1200" dirty="0">
                          <a:solidFill>
                            <a:schemeClr val="dk1"/>
                          </a:solidFill>
                          <a:effectLst/>
                          <a:latin typeface="Calibri (Body)"/>
                          <a:ea typeface="+mn-ea"/>
                          <a:cs typeface="+mn-cs"/>
                        </a:rPr>
                        <a:t> </a:t>
                      </a:r>
                      <a:r>
                        <a:rPr lang="en-US" sz="1800" kern="1200" dirty="0" err="1">
                          <a:solidFill>
                            <a:schemeClr val="dk1"/>
                          </a:solidFill>
                          <a:effectLst/>
                          <a:latin typeface="Calibri (Body)"/>
                          <a:ea typeface="+mn-ea"/>
                          <a:cs typeface="+mn-cs"/>
                        </a:rPr>
                        <a:t>là</a:t>
                      </a:r>
                      <a:r>
                        <a:rPr lang="en-US" sz="1800" kern="1200" dirty="0">
                          <a:solidFill>
                            <a:schemeClr val="dk1"/>
                          </a:solidFill>
                          <a:effectLst/>
                          <a:latin typeface="Calibri (Body)"/>
                          <a:ea typeface="+mn-ea"/>
                          <a:cs typeface="+mn-cs"/>
                        </a:rPr>
                        <a:t> </a:t>
                      </a:r>
                      <a:r>
                        <a:rPr lang="vi-VN" sz="1800" kern="1200" dirty="0">
                          <a:solidFill>
                            <a:schemeClr val="dk1"/>
                          </a:solidFill>
                          <a:effectLst/>
                          <a:latin typeface="Calibri (Body)"/>
                          <a:ea typeface="+mn-ea"/>
                          <a:cs typeface="+mn-cs"/>
                        </a:rPr>
                        <a:t>𝑂(𝑇 ⋅ 𝑃 ⋅ 𝐷).</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Đánh giá hàm mục tiêu: 𝑂(𝑇 ⋅ 𝑃 ⋅ 𝐶𝑐𝑜𝑠𝑡).</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Tổng quát: 𝑂(𝑇 ⋅ 𝑃 ⋅ 𝐷) </a:t>
                      </a:r>
                      <a:endParaRPr lang="en-US" sz="1800" kern="1200" dirty="0">
                        <a:solidFill>
                          <a:schemeClr val="dk1"/>
                        </a:solidFill>
                        <a:effectLst/>
                        <a:latin typeface="Calibri (Body)"/>
                        <a:ea typeface="+mn-ea"/>
                        <a:cs typeface="+mn-cs"/>
                      </a:endParaRPr>
                    </a:p>
                    <a:p>
                      <a:pPr marL="0" indent="0">
                        <a:buFont typeface="Arial" panose="020B0604020202020204" pitchFamily="34" charset="0"/>
                        <a:buNone/>
                      </a:pPr>
                      <a:r>
                        <a:rPr lang="en-US" sz="1800" kern="1200" dirty="0">
                          <a:solidFill>
                            <a:schemeClr val="dk1"/>
                          </a:solidFill>
                          <a:effectLst/>
                          <a:latin typeface="Calibri (Body)"/>
                          <a:ea typeface="+mn-ea"/>
                          <a:cs typeface="+mn-cs"/>
                        </a:rPr>
                        <a:t>=&gt; Chi </a:t>
                      </a:r>
                      <a:r>
                        <a:rPr lang="vi-VN" sz="1800" kern="1200" dirty="0">
                          <a:solidFill>
                            <a:schemeClr val="dk1"/>
                          </a:solidFill>
                          <a:effectLst/>
                          <a:latin typeface="Calibri (Body)"/>
                          <a:ea typeface="+mn-ea"/>
                          <a:cs typeface="+mn-cs"/>
                        </a:rPr>
                        <a:t>phí tính toán thấp, dễ cài đặt song song.</a:t>
                      </a: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285750" indent="-285750">
                        <a:buFont typeface="Arial" panose="020B0604020202020204" pitchFamily="34" charset="0"/>
                        <a:buChar char="•"/>
                      </a:pPr>
                      <a:r>
                        <a:rPr lang="en-US" sz="1800" kern="1200" dirty="0">
                          <a:solidFill>
                            <a:schemeClr val="dk1"/>
                          </a:solidFill>
                          <a:effectLst/>
                          <a:latin typeface="Calibri (Body)"/>
                          <a:ea typeface="+mn-ea"/>
                          <a:cs typeface="+mn-cs"/>
                        </a:rPr>
                        <a:t>L</a:t>
                      </a:r>
                      <a:r>
                        <a:rPr lang="vi-VN" sz="1800" kern="1200" dirty="0">
                          <a:solidFill>
                            <a:schemeClr val="dk1"/>
                          </a:solidFill>
                          <a:effectLst/>
                          <a:latin typeface="Calibri (Body)"/>
                          <a:ea typeface="+mn-ea"/>
                          <a:cs typeface="+mn-cs"/>
                        </a:rPr>
                        <a:t>ưu trữ vị trí hiện tại (𝑋), vận tốc (𝑉) và vị trí tốt nhất cá nhân (𝑃𝑏𝑒𝑠𝑡) cho mỗi hạt.</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Tổng quát: 𝑂(𝑃 ⋅ 𝐷).</a:t>
                      </a:r>
                    </a:p>
                    <a:p>
                      <a:pPr algn="l"/>
                      <a:endParaRPr lang="en-US" sz="2000" dirty="0"/>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Tree>
    <p:extLst>
      <p:ext uri="{BB962C8B-B14F-4D97-AF65-F5344CB8AC3E}">
        <p14:creationId xmlns:p14="http://schemas.microsoft.com/office/powerpoint/2010/main" val="14381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F4834-74BD-C92E-8CFA-5C21EA7D6091}"/>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E6521EEA-3FAB-A62B-F36F-B5234AB3C031}"/>
              </a:ext>
            </a:extLst>
          </p:cNvPr>
          <p:cNvSpPr>
            <a:spLocks noGrp="1"/>
          </p:cNvSpPr>
          <p:nvPr>
            <p:ph type="title"/>
          </p:nvPr>
        </p:nvSpPr>
        <p:spPr/>
        <p:txBody>
          <a:bodyPr/>
          <a:lstStyle/>
          <a:p>
            <a:r>
              <a:rPr lang="en-US" dirty="0"/>
              <a:t>II. Các </a:t>
            </a:r>
            <a:r>
              <a:rPr lang="en-US" dirty="0" err="1"/>
              <a:t>Biến</a:t>
            </a:r>
            <a:r>
              <a:rPr lang="en-US" dirty="0"/>
              <a:t> </a:t>
            </a:r>
            <a:r>
              <a:rPr lang="en-US" dirty="0" err="1"/>
              <a:t>thể</a:t>
            </a:r>
            <a:r>
              <a:rPr lang="en-US" dirty="0"/>
              <a:t> </a:t>
            </a:r>
            <a:r>
              <a:rPr lang="en-US" dirty="0" err="1"/>
              <a:t>của</a:t>
            </a:r>
            <a:r>
              <a:rPr lang="en-US" dirty="0"/>
              <a:t> PSO </a:t>
            </a:r>
          </a:p>
        </p:txBody>
      </p:sp>
      <p:sp>
        <p:nvSpPr>
          <p:cNvPr id="7" name="Rectangle: Rounded Corners 6">
            <a:extLst>
              <a:ext uri="{FF2B5EF4-FFF2-40B4-BE49-F238E27FC236}">
                <a16:creationId xmlns:a16="http://schemas.microsoft.com/office/drawing/2014/main" id="{EF6982F9-A968-3F89-412A-48F3C072272F}"/>
              </a:ext>
            </a:extLst>
          </p:cNvPr>
          <p:cNvSpPr/>
          <p:nvPr/>
        </p:nvSpPr>
        <p:spPr>
          <a:xfrm>
            <a:off x="338737" y="989643"/>
            <a:ext cx="3601251"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E59844-7016-955A-ABCA-AF963342A1BE}"/>
              </a:ext>
            </a:extLst>
          </p:cNvPr>
          <p:cNvSpPr txBox="1"/>
          <p:nvPr/>
        </p:nvSpPr>
        <p:spPr>
          <a:xfrm>
            <a:off x="338736" y="1001637"/>
            <a:ext cx="3601252" cy="584775"/>
          </a:xfrm>
          <a:prstGeom prst="rect">
            <a:avLst/>
          </a:prstGeom>
          <a:noFill/>
        </p:spPr>
        <p:txBody>
          <a:bodyPr wrap="square" rtlCol="0">
            <a:spAutoFit/>
          </a:bodyPr>
          <a:lstStyle/>
          <a:p>
            <a:pPr algn="ctr"/>
            <a:r>
              <a:rPr lang="en-US" sz="3200" b="1" dirty="0"/>
              <a:t>Local Best (</a:t>
            </a:r>
            <a:r>
              <a:rPr lang="en-US" sz="3200" b="1" dirty="0" err="1"/>
              <a:t>lbest</a:t>
            </a:r>
            <a:r>
              <a:rPr lang="en-US" sz="3200" b="1" dirty="0"/>
              <a:t>)</a:t>
            </a:r>
          </a:p>
        </p:txBody>
      </p:sp>
      <p:sp>
        <p:nvSpPr>
          <p:cNvPr id="11" name="TextBox 10">
            <a:extLst>
              <a:ext uri="{FF2B5EF4-FFF2-40B4-BE49-F238E27FC236}">
                <a16:creationId xmlns:a16="http://schemas.microsoft.com/office/drawing/2014/main" id="{CC92A9E7-E7AC-2FBB-460D-E2471AAD5516}"/>
              </a:ext>
            </a:extLst>
          </p:cNvPr>
          <p:cNvSpPr txBox="1"/>
          <p:nvPr/>
        </p:nvSpPr>
        <p:spPr>
          <a:xfrm>
            <a:off x="338736" y="1860400"/>
            <a:ext cx="2051538" cy="584775"/>
          </a:xfrm>
          <a:prstGeom prst="rect">
            <a:avLst/>
          </a:prstGeom>
          <a:noFill/>
        </p:spPr>
        <p:txBody>
          <a:bodyPr wrap="square" rtlCol="0">
            <a:spAutoFit/>
          </a:bodyPr>
          <a:lstStyle/>
          <a:p>
            <a:r>
              <a:rPr lang="en-US" sz="3200" b="1" dirty="0" err="1"/>
              <a:t>Khái</a:t>
            </a:r>
            <a:r>
              <a:rPr lang="en-US" sz="3200" b="1" dirty="0"/>
              <a:t> </a:t>
            </a:r>
            <a:r>
              <a:rPr lang="en-US" sz="3200" b="1" dirty="0" err="1"/>
              <a:t>niệm</a:t>
            </a:r>
            <a:r>
              <a:rPr lang="en-US" sz="3200" b="1" dirty="0"/>
              <a:t>:</a:t>
            </a:r>
          </a:p>
        </p:txBody>
      </p:sp>
      <p:sp>
        <p:nvSpPr>
          <p:cNvPr id="12" name="TextBox 11">
            <a:extLst>
              <a:ext uri="{FF2B5EF4-FFF2-40B4-BE49-F238E27FC236}">
                <a16:creationId xmlns:a16="http://schemas.microsoft.com/office/drawing/2014/main" id="{A1DD9150-0A8C-8B0E-7314-189F5A72CF2B}"/>
              </a:ext>
            </a:extLst>
          </p:cNvPr>
          <p:cNvSpPr txBox="1"/>
          <p:nvPr/>
        </p:nvSpPr>
        <p:spPr>
          <a:xfrm>
            <a:off x="2390274" y="1860400"/>
            <a:ext cx="9509437" cy="1384995"/>
          </a:xfrm>
          <a:prstGeom prst="rect">
            <a:avLst/>
          </a:prstGeom>
          <a:noFill/>
        </p:spPr>
        <p:txBody>
          <a:bodyPr wrap="square" rtlCol="0">
            <a:spAutoFit/>
          </a:bodyPr>
          <a:lstStyle/>
          <a:p>
            <a:r>
              <a:rPr lang="vi-VN" sz="2800" dirty="0">
                <a:latin typeface="Calibri (Body)"/>
              </a:rPr>
              <a:t>Thay vì chia sẻ thông tin với toàn bộ đàn</a:t>
            </a:r>
            <a:r>
              <a:rPr lang="en-US" sz="2800" dirty="0">
                <a:latin typeface="Calibri (Body)"/>
              </a:rPr>
              <a:t>, </a:t>
            </a:r>
            <a:r>
              <a:rPr lang="vi-VN" sz="2800" dirty="0">
                <a:latin typeface="Calibri (Body)"/>
              </a:rPr>
              <a:t>trong biến thể này, hạt chỉ chia sẻ thông tin trong một "vùng lân cận" (neighborhood) nhỏ hơn. </a:t>
            </a:r>
            <a:endParaRPr lang="en-US" sz="2800" dirty="0">
              <a:latin typeface="Calibri (Body)"/>
            </a:endParaRPr>
          </a:p>
        </p:txBody>
      </p:sp>
      <p:sp>
        <p:nvSpPr>
          <p:cNvPr id="13" name="TextBox 12">
            <a:extLst>
              <a:ext uri="{FF2B5EF4-FFF2-40B4-BE49-F238E27FC236}">
                <a16:creationId xmlns:a16="http://schemas.microsoft.com/office/drawing/2014/main" id="{6BC7E375-0681-13D0-8B41-F62FB3956146}"/>
              </a:ext>
            </a:extLst>
          </p:cNvPr>
          <p:cNvSpPr txBox="1"/>
          <p:nvPr/>
        </p:nvSpPr>
        <p:spPr>
          <a:xfrm>
            <a:off x="338736" y="3245395"/>
            <a:ext cx="2051538" cy="584775"/>
          </a:xfrm>
          <a:prstGeom prst="rect">
            <a:avLst/>
          </a:prstGeom>
          <a:noFill/>
        </p:spPr>
        <p:txBody>
          <a:bodyPr wrap="square" rtlCol="0">
            <a:spAutoFit/>
          </a:bodyPr>
          <a:lstStyle/>
          <a:p>
            <a:r>
              <a:rPr lang="en-US" sz="3200" b="1" dirty="0" err="1"/>
              <a:t>Cơ</a:t>
            </a:r>
            <a:r>
              <a:rPr lang="en-US" sz="3200" b="1" dirty="0"/>
              <a:t> </a:t>
            </a:r>
            <a:r>
              <a:rPr lang="en-US" sz="3200" b="1" dirty="0" err="1"/>
              <a:t>chế</a:t>
            </a:r>
            <a:r>
              <a:rPr lang="en-US" sz="3200" b="1" dirty="0"/>
              <a:t>:</a:t>
            </a:r>
          </a:p>
        </p:txBody>
      </p:sp>
      <p:sp>
        <p:nvSpPr>
          <p:cNvPr id="14" name="TextBox 13">
            <a:extLst>
              <a:ext uri="{FF2B5EF4-FFF2-40B4-BE49-F238E27FC236}">
                <a16:creationId xmlns:a16="http://schemas.microsoft.com/office/drawing/2014/main" id="{8FC0B380-E2C8-EA4E-672A-5F48894332F5}"/>
              </a:ext>
            </a:extLst>
          </p:cNvPr>
          <p:cNvSpPr txBox="1"/>
          <p:nvPr/>
        </p:nvSpPr>
        <p:spPr>
          <a:xfrm>
            <a:off x="2390274" y="3245395"/>
            <a:ext cx="9509437" cy="954107"/>
          </a:xfrm>
          <a:prstGeom prst="rect">
            <a:avLst/>
          </a:prstGeom>
          <a:noFill/>
        </p:spPr>
        <p:txBody>
          <a:bodyPr wrap="square" rtlCol="0">
            <a:spAutoFit/>
          </a:bodyPr>
          <a:lstStyle/>
          <a:p>
            <a:r>
              <a:rPr lang="vi-VN" sz="2800" dirty="0">
                <a:latin typeface="Calibri (Body)"/>
              </a:rPr>
              <a:t>Hạt bị ảnh hưởng bởi vị trí tốt nhất của các hạt hàng xóm thay vì vị trí tốt nhất toàn cục. </a:t>
            </a:r>
            <a:endParaRPr lang="en-US" sz="2800" dirty="0">
              <a:latin typeface="Calibri (Body)"/>
            </a:endParaRPr>
          </a:p>
        </p:txBody>
      </p:sp>
      <p:sp>
        <p:nvSpPr>
          <p:cNvPr id="15" name="TextBox 14">
            <a:extLst>
              <a:ext uri="{FF2B5EF4-FFF2-40B4-BE49-F238E27FC236}">
                <a16:creationId xmlns:a16="http://schemas.microsoft.com/office/drawing/2014/main" id="{F827813C-89CF-31B9-60D2-64329FBAF375}"/>
              </a:ext>
            </a:extLst>
          </p:cNvPr>
          <p:cNvSpPr txBox="1"/>
          <p:nvPr/>
        </p:nvSpPr>
        <p:spPr>
          <a:xfrm>
            <a:off x="338736" y="4199502"/>
            <a:ext cx="2051538" cy="584775"/>
          </a:xfrm>
          <a:prstGeom prst="rect">
            <a:avLst/>
          </a:prstGeom>
          <a:noFill/>
        </p:spPr>
        <p:txBody>
          <a:bodyPr wrap="square" rtlCol="0">
            <a:spAutoFit/>
          </a:bodyPr>
          <a:lstStyle/>
          <a:p>
            <a:r>
              <a:rPr lang="en-US" sz="3200" b="1"/>
              <a:t>Ưu điểm:</a:t>
            </a:r>
            <a:endParaRPr lang="en-US" sz="3200" b="1" dirty="0"/>
          </a:p>
        </p:txBody>
      </p:sp>
      <p:sp>
        <p:nvSpPr>
          <p:cNvPr id="16" name="TextBox 15">
            <a:extLst>
              <a:ext uri="{FF2B5EF4-FFF2-40B4-BE49-F238E27FC236}">
                <a16:creationId xmlns:a16="http://schemas.microsoft.com/office/drawing/2014/main" id="{7FF0A18F-8BC1-71D0-31D0-D63E4651AFC7}"/>
              </a:ext>
            </a:extLst>
          </p:cNvPr>
          <p:cNvSpPr txBox="1"/>
          <p:nvPr/>
        </p:nvSpPr>
        <p:spPr>
          <a:xfrm>
            <a:off x="2390274" y="4199502"/>
            <a:ext cx="9509437" cy="954107"/>
          </a:xfrm>
          <a:prstGeom prst="rect">
            <a:avLst/>
          </a:prstGeom>
          <a:noFill/>
        </p:spPr>
        <p:txBody>
          <a:bodyPr wrap="square" rtlCol="0">
            <a:spAutoFit/>
          </a:bodyPr>
          <a:lstStyle/>
          <a:p>
            <a:pPr marL="457200" indent="-457200">
              <a:buFont typeface="Wingdings" panose="05000000000000000000" pitchFamily="2" charset="2"/>
              <a:buChar char="ü"/>
            </a:pPr>
            <a:r>
              <a:rPr lang="vi-VN" sz="2800" dirty="0">
                <a:latin typeface="Calibri (Body)"/>
                <a:ea typeface="Calibri" panose="020F0502020204030204" pitchFamily="34" charset="0"/>
                <a:cs typeface="Calibri" panose="020F0502020204030204" pitchFamily="34" charset="0"/>
              </a:rPr>
              <a:t>Tránh mắc kẹt tại cực trị địa phương (Local Minima).</a:t>
            </a:r>
          </a:p>
          <a:p>
            <a:pPr marL="457200" indent="-457200">
              <a:buFont typeface="Wingdings" panose="05000000000000000000" pitchFamily="2" charset="2"/>
              <a:buChar char="ü"/>
            </a:pPr>
            <a:r>
              <a:rPr lang="vi-VN" sz="2800" dirty="0">
                <a:latin typeface="Calibri (Body)"/>
                <a:ea typeface="Calibri" panose="020F0502020204030204" pitchFamily="34" charset="0"/>
                <a:cs typeface="Calibri" panose="020F0502020204030204" pitchFamily="34" charset="0"/>
              </a:rPr>
              <a:t>Duy trì sự đa dạng của quần thể tốt hơn.</a:t>
            </a:r>
          </a:p>
        </p:txBody>
      </p:sp>
      <p:sp>
        <p:nvSpPr>
          <p:cNvPr id="17" name="TextBox 16">
            <a:extLst>
              <a:ext uri="{FF2B5EF4-FFF2-40B4-BE49-F238E27FC236}">
                <a16:creationId xmlns:a16="http://schemas.microsoft.com/office/drawing/2014/main" id="{48A4BB81-45C9-F339-506C-343C6E0150C0}"/>
              </a:ext>
            </a:extLst>
          </p:cNvPr>
          <p:cNvSpPr txBox="1"/>
          <p:nvPr/>
        </p:nvSpPr>
        <p:spPr>
          <a:xfrm>
            <a:off x="338736" y="5153609"/>
            <a:ext cx="2051538" cy="1077218"/>
          </a:xfrm>
          <a:prstGeom prst="rect">
            <a:avLst/>
          </a:prstGeom>
          <a:noFill/>
        </p:spPr>
        <p:txBody>
          <a:bodyPr wrap="square" rtlCol="0">
            <a:spAutoFit/>
          </a:bodyPr>
          <a:lstStyle/>
          <a:p>
            <a:r>
              <a:rPr lang="en-US" sz="3200" b="1" dirty="0" err="1"/>
              <a:t>Nhược</a:t>
            </a:r>
            <a:r>
              <a:rPr lang="en-US" sz="3200" b="1" dirty="0"/>
              <a:t> </a:t>
            </a:r>
            <a:r>
              <a:rPr lang="en-US" sz="3200" b="1" dirty="0" err="1"/>
              <a:t>điểm</a:t>
            </a:r>
            <a:r>
              <a:rPr lang="en-US" sz="3200" b="1" dirty="0"/>
              <a:t>:</a:t>
            </a:r>
          </a:p>
        </p:txBody>
      </p:sp>
      <p:sp>
        <p:nvSpPr>
          <p:cNvPr id="18" name="TextBox 17">
            <a:extLst>
              <a:ext uri="{FF2B5EF4-FFF2-40B4-BE49-F238E27FC236}">
                <a16:creationId xmlns:a16="http://schemas.microsoft.com/office/drawing/2014/main" id="{74A1E570-ABDE-5BDA-DEC5-89B8803D0749}"/>
              </a:ext>
            </a:extLst>
          </p:cNvPr>
          <p:cNvSpPr txBox="1"/>
          <p:nvPr/>
        </p:nvSpPr>
        <p:spPr>
          <a:xfrm>
            <a:off x="2390274" y="5153609"/>
            <a:ext cx="9509437" cy="523220"/>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err="1">
                <a:latin typeface="Calibri (Body)"/>
                <a:ea typeface="Calibri" panose="020F0502020204030204" pitchFamily="34" charset="0"/>
                <a:cs typeface="Calibri" panose="020F0502020204030204" pitchFamily="34" charset="0"/>
              </a:rPr>
              <a:t>Tốc</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độ</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hội</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tụ</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chậm</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hơn</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bản</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gốc</a:t>
            </a:r>
            <a:r>
              <a:rPr lang="en-US" sz="2800" dirty="0">
                <a:latin typeface="Calibri (Body)"/>
                <a:ea typeface="Calibri" panose="020F0502020204030204" pitchFamily="34" charset="0"/>
                <a:cs typeface="Calibri" panose="020F0502020204030204" pitchFamily="34" charset="0"/>
              </a:rPr>
              <a:t>.</a:t>
            </a:r>
            <a:endParaRPr lang="vi-VN" sz="2800" dirty="0">
              <a:latin typeface="Calibri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58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1EFB3-150A-F80F-6BA4-02DCD3252B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7860A-940B-722A-F4C0-45C2031B16C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28668C33-422E-03B8-5B66-1AE1CC8390FB}"/>
              </a:ext>
            </a:extLst>
          </p:cNvPr>
          <p:cNvSpPr>
            <a:spLocks noGrp="1"/>
          </p:cNvSpPr>
          <p:nvPr>
            <p:ph type="title"/>
          </p:nvPr>
        </p:nvSpPr>
        <p:spPr/>
        <p:txBody>
          <a:bodyPr/>
          <a:lstStyle/>
          <a:p>
            <a:r>
              <a:rPr lang="en-US" dirty="0"/>
              <a:t>II. Các </a:t>
            </a:r>
            <a:r>
              <a:rPr lang="en-US" dirty="0" err="1"/>
              <a:t>Biến</a:t>
            </a:r>
            <a:r>
              <a:rPr lang="en-US" dirty="0"/>
              <a:t> </a:t>
            </a:r>
            <a:r>
              <a:rPr lang="en-US" dirty="0" err="1"/>
              <a:t>thể</a:t>
            </a:r>
            <a:r>
              <a:rPr lang="en-US" dirty="0"/>
              <a:t> </a:t>
            </a:r>
            <a:r>
              <a:rPr lang="en-US" dirty="0" err="1"/>
              <a:t>của</a:t>
            </a:r>
            <a:r>
              <a:rPr lang="en-US" dirty="0"/>
              <a:t> PSO </a:t>
            </a:r>
          </a:p>
        </p:txBody>
      </p:sp>
      <p:sp>
        <p:nvSpPr>
          <p:cNvPr id="7" name="Rectangle: Rounded Corners 6">
            <a:extLst>
              <a:ext uri="{FF2B5EF4-FFF2-40B4-BE49-F238E27FC236}">
                <a16:creationId xmlns:a16="http://schemas.microsoft.com/office/drawing/2014/main" id="{0F5F85B1-61D5-668C-3BD0-D25991856012}"/>
              </a:ext>
            </a:extLst>
          </p:cNvPr>
          <p:cNvSpPr/>
          <p:nvPr/>
        </p:nvSpPr>
        <p:spPr>
          <a:xfrm>
            <a:off x="338738" y="1014358"/>
            <a:ext cx="705406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99023B-B4DB-4003-03A4-DD236F6590A0}"/>
              </a:ext>
            </a:extLst>
          </p:cNvPr>
          <p:cNvSpPr txBox="1"/>
          <p:nvPr/>
        </p:nvSpPr>
        <p:spPr>
          <a:xfrm>
            <a:off x="338736" y="1026352"/>
            <a:ext cx="7054064" cy="584775"/>
          </a:xfrm>
          <a:prstGeom prst="rect">
            <a:avLst/>
          </a:prstGeom>
          <a:noFill/>
        </p:spPr>
        <p:txBody>
          <a:bodyPr wrap="square" rtlCol="0">
            <a:spAutoFit/>
          </a:bodyPr>
          <a:lstStyle/>
          <a:p>
            <a:pPr algn="ctr"/>
            <a:r>
              <a:rPr lang="en-US" sz="3200" b="1" dirty="0"/>
              <a:t>Inertia Weight (</a:t>
            </a:r>
            <a:r>
              <a:rPr lang="en-US" sz="3200" b="1" dirty="0" err="1"/>
              <a:t>Trọng</a:t>
            </a:r>
            <a:r>
              <a:rPr lang="en-US" sz="3200" b="1" dirty="0"/>
              <a:t> </a:t>
            </a:r>
            <a:r>
              <a:rPr lang="en-US" sz="3200" b="1" dirty="0" err="1"/>
              <a:t>số</a:t>
            </a:r>
            <a:r>
              <a:rPr lang="en-US" sz="3200" b="1" dirty="0"/>
              <a:t> Quán </a:t>
            </a:r>
            <a:r>
              <a:rPr lang="en-US" sz="3200" b="1" dirty="0" err="1"/>
              <a:t>tính</a:t>
            </a:r>
            <a:r>
              <a:rPr lang="en-US" sz="3200" b="1" dirty="0"/>
              <a:t> – 𝒘) </a:t>
            </a:r>
          </a:p>
        </p:txBody>
      </p:sp>
      <p:sp>
        <p:nvSpPr>
          <p:cNvPr id="13" name="TextBox 12">
            <a:extLst>
              <a:ext uri="{FF2B5EF4-FFF2-40B4-BE49-F238E27FC236}">
                <a16:creationId xmlns:a16="http://schemas.microsoft.com/office/drawing/2014/main" id="{82C8F460-3C91-6B6F-A5CD-9D7A1CD53429}"/>
              </a:ext>
            </a:extLst>
          </p:cNvPr>
          <p:cNvSpPr txBox="1"/>
          <p:nvPr/>
        </p:nvSpPr>
        <p:spPr>
          <a:xfrm>
            <a:off x="338736" y="1897018"/>
            <a:ext cx="2051538" cy="584775"/>
          </a:xfrm>
          <a:prstGeom prst="rect">
            <a:avLst/>
          </a:prstGeom>
          <a:noFill/>
        </p:spPr>
        <p:txBody>
          <a:bodyPr wrap="square" rtlCol="0">
            <a:spAutoFit/>
          </a:bodyPr>
          <a:lstStyle/>
          <a:p>
            <a:r>
              <a:rPr lang="en-US" sz="3200" b="1" dirty="0" err="1"/>
              <a:t>Cơ</a:t>
            </a:r>
            <a:r>
              <a:rPr lang="en-US" sz="3200" b="1" dirty="0"/>
              <a:t> </a:t>
            </a:r>
            <a:r>
              <a:rPr lang="en-US" sz="3200" b="1" dirty="0" err="1"/>
              <a:t>chế</a:t>
            </a:r>
            <a:r>
              <a:rPr lang="en-US" sz="3200" b="1" dirty="0"/>
              <a:t>:</a:t>
            </a:r>
          </a:p>
        </p:txBody>
      </p:sp>
      <p:sp>
        <p:nvSpPr>
          <p:cNvPr id="14" name="TextBox 13">
            <a:extLst>
              <a:ext uri="{FF2B5EF4-FFF2-40B4-BE49-F238E27FC236}">
                <a16:creationId xmlns:a16="http://schemas.microsoft.com/office/drawing/2014/main" id="{26E133CD-6E0F-7A07-858B-42F6DEB92B06}"/>
              </a:ext>
            </a:extLst>
          </p:cNvPr>
          <p:cNvSpPr txBox="1"/>
          <p:nvPr/>
        </p:nvSpPr>
        <p:spPr>
          <a:xfrm>
            <a:off x="2390274" y="1897018"/>
            <a:ext cx="9509437" cy="954107"/>
          </a:xfrm>
          <a:prstGeom prst="rect">
            <a:avLst/>
          </a:prstGeom>
          <a:noFill/>
        </p:spPr>
        <p:txBody>
          <a:bodyPr wrap="square" rtlCol="0">
            <a:spAutoFit/>
          </a:bodyPr>
          <a:lstStyle/>
          <a:p>
            <a:r>
              <a:rPr lang="vi-VN" sz="2800" dirty="0">
                <a:latin typeface="Calibri (Body)"/>
              </a:rPr>
              <a:t>Thêm một tham số 𝑤 (trọng số quán tính) vào thành phần vận tốc cũ trong phương trình cập nhật vận tốc.</a:t>
            </a:r>
            <a:endParaRPr lang="en-US" sz="2800" dirty="0">
              <a:latin typeface="Calibri (Body)"/>
            </a:endParaRPr>
          </a:p>
        </p:txBody>
      </p:sp>
      <p:sp>
        <p:nvSpPr>
          <p:cNvPr id="5" name="TextBox 4">
            <a:extLst>
              <a:ext uri="{FF2B5EF4-FFF2-40B4-BE49-F238E27FC236}">
                <a16:creationId xmlns:a16="http://schemas.microsoft.com/office/drawing/2014/main" id="{A974A96D-32D6-8791-7898-AA624B4573D5}"/>
              </a:ext>
            </a:extLst>
          </p:cNvPr>
          <p:cNvSpPr txBox="1"/>
          <p:nvPr/>
        </p:nvSpPr>
        <p:spPr>
          <a:xfrm>
            <a:off x="2390274" y="2767684"/>
            <a:ext cx="9462990" cy="1200329"/>
          </a:xfrm>
          <a:prstGeom prst="rect">
            <a:avLst/>
          </a:prstGeom>
          <a:noFill/>
        </p:spPr>
        <p:txBody>
          <a:bodyPr wrap="square">
            <a:spAutoFit/>
          </a:bodyPr>
          <a:lstStyle/>
          <a:p>
            <a:r>
              <a:rPr lang="en-US" sz="2400" dirty="0"/>
              <a:t>𝒗𝒊,𝒅 (𝒊𝒕 + 𝟏) = 𝑤 ⋅ 𝒗𝒊,𝒅 (𝒊𝒕) </a:t>
            </a:r>
          </a:p>
          <a:p>
            <a:r>
              <a:rPr lang="en-US" sz="2400" dirty="0"/>
              <a:t>		+ 𝑪𝟏 ⋅ 𝑹𝒏𝒅(𝟎, 𝟏) ⋅ [𝒑𝒃𝒊,𝒅 (𝒊𝒕) − 𝒙𝒊,𝒅 (𝒊𝒕)] </a:t>
            </a:r>
          </a:p>
          <a:p>
            <a:r>
              <a:rPr lang="en-US" sz="2400" dirty="0"/>
              <a:t>		+ 𝑪𝟐 ⋅ 𝑹𝒏𝒅(𝟎, 𝟏) ⋅ [𝒈𝒃𝒅 (𝒊𝒕) − 𝒙𝒊,𝒅 (𝒊𝒕)] </a:t>
            </a:r>
          </a:p>
        </p:txBody>
      </p:sp>
      <p:sp>
        <p:nvSpPr>
          <p:cNvPr id="9" name="TextBox 8">
            <a:extLst>
              <a:ext uri="{FF2B5EF4-FFF2-40B4-BE49-F238E27FC236}">
                <a16:creationId xmlns:a16="http://schemas.microsoft.com/office/drawing/2014/main" id="{B1F83760-951C-7EFE-D66C-7BC1A41B94E6}"/>
              </a:ext>
            </a:extLst>
          </p:cNvPr>
          <p:cNvSpPr txBox="1"/>
          <p:nvPr/>
        </p:nvSpPr>
        <p:spPr>
          <a:xfrm>
            <a:off x="2390275" y="4006876"/>
            <a:ext cx="9462990" cy="1569660"/>
          </a:xfrm>
          <a:prstGeom prst="rect">
            <a:avLst/>
          </a:prstGeom>
          <a:noFill/>
        </p:spPr>
        <p:txBody>
          <a:bodyPr wrap="square">
            <a:spAutoFit/>
          </a:bodyPr>
          <a:lstStyle/>
          <a:p>
            <a:pPr marL="342900" indent="-342900">
              <a:buFont typeface="Arial" panose="020B0604020202020204" pitchFamily="34" charset="0"/>
              <a:buChar char="•"/>
            </a:pPr>
            <a:r>
              <a:rPr lang="vi-VN" sz="2400" dirty="0">
                <a:effectLst/>
                <a:latin typeface="Calibri (Body)"/>
              </a:rPr>
              <a:t>Giá trị 𝑤 lớn giúp hạt khám phá diện rộng (global search).</a:t>
            </a:r>
          </a:p>
          <a:p>
            <a:pPr marL="342900" indent="-342900">
              <a:buFont typeface="Arial" panose="020B0604020202020204" pitchFamily="34" charset="0"/>
              <a:buChar char="•"/>
            </a:pPr>
            <a:r>
              <a:rPr lang="vi-VN" sz="2400" dirty="0">
                <a:effectLst/>
                <a:latin typeface="Calibri (Body)"/>
              </a:rPr>
              <a:t>Giá trị 𝑤 nhỏ giúp hạt tinh chỉnh lời giải (local search).</a:t>
            </a:r>
          </a:p>
          <a:p>
            <a:pPr marL="342900" indent="-342900">
              <a:buFont typeface="Arial" panose="020B0604020202020204" pitchFamily="34" charset="0"/>
              <a:buChar char="•"/>
            </a:pPr>
            <a:r>
              <a:rPr lang="vi-VN" sz="2400" dirty="0">
                <a:effectLst/>
                <a:latin typeface="Calibri (Body)"/>
              </a:rPr>
              <a:t>Tham số đề xuất: Thực nghiệm cho thấy giá trị 𝑤 nên nằm trong khoảng</a:t>
            </a:r>
            <a:r>
              <a:rPr lang="en-US" sz="2400" dirty="0">
                <a:effectLst/>
                <a:latin typeface="Calibri (Body)"/>
              </a:rPr>
              <a:t> </a:t>
            </a:r>
            <a:r>
              <a:rPr lang="vi-VN" sz="2400" dirty="0">
                <a:effectLst/>
                <a:latin typeface="Calibri (Body)"/>
              </a:rPr>
              <a:t>[0.9,1.2] hoặc giảm tuyến tính theo thời gian để tối ưu hiệu suất.</a:t>
            </a:r>
          </a:p>
        </p:txBody>
      </p:sp>
      <p:pic>
        <p:nvPicPr>
          <p:cNvPr id="19" name="Graphic 18" descr="Back with solid fill">
            <a:extLst>
              <a:ext uri="{FF2B5EF4-FFF2-40B4-BE49-F238E27FC236}">
                <a16:creationId xmlns:a16="http://schemas.microsoft.com/office/drawing/2014/main" id="{2BEA1101-B5CB-015C-7636-2D6D10DE0F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824505" y="3836208"/>
            <a:ext cx="1080000" cy="1080000"/>
          </a:xfrm>
          <a:prstGeom prst="rect">
            <a:avLst/>
          </a:prstGeom>
        </p:spPr>
      </p:pic>
    </p:spTree>
    <p:extLst>
      <p:ext uri="{BB962C8B-B14F-4D97-AF65-F5344CB8AC3E}">
        <p14:creationId xmlns:p14="http://schemas.microsoft.com/office/powerpoint/2010/main" val="65238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5C656-B3C1-5FFE-FCA4-D81F0909038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EED56179-BA75-CAA5-0F6D-A663207FB02C}"/>
              </a:ext>
            </a:extLst>
          </p:cNvPr>
          <p:cNvSpPr>
            <a:spLocks noGrp="1"/>
          </p:cNvSpPr>
          <p:nvPr>
            <p:ph type="title"/>
          </p:nvPr>
        </p:nvSpPr>
        <p:spPr/>
        <p:txBody>
          <a:bodyPr/>
          <a:lstStyle/>
          <a:p>
            <a:r>
              <a:rPr lang="en-US" dirty="0"/>
              <a:t>III. </a:t>
            </a:r>
            <a:r>
              <a:rPr lang="en-US" dirty="0" err="1"/>
              <a:t>Ứng</a:t>
            </a:r>
            <a:r>
              <a:rPr lang="en-US" dirty="0"/>
              <a:t> </a:t>
            </a:r>
            <a:r>
              <a:rPr lang="en-US" dirty="0" err="1"/>
              <a:t>dụng</a:t>
            </a:r>
            <a:r>
              <a:rPr lang="en-US" dirty="0"/>
              <a:t> </a:t>
            </a:r>
            <a:r>
              <a:rPr lang="en-US" dirty="0" err="1"/>
              <a:t>thực</a:t>
            </a:r>
            <a:r>
              <a:rPr lang="en-US" dirty="0"/>
              <a:t> </a:t>
            </a:r>
            <a:r>
              <a:rPr lang="en-US" dirty="0" err="1"/>
              <a:t>tiễn</a:t>
            </a:r>
            <a:endParaRPr lang="en-US" dirty="0"/>
          </a:p>
        </p:txBody>
      </p:sp>
      <p:pic>
        <p:nvPicPr>
          <p:cNvPr id="8" name="Graphic 7" descr="Right And Left Brain with solid fill">
            <a:extLst>
              <a:ext uri="{FF2B5EF4-FFF2-40B4-BE49-F238E27FC236}">
                <a16:creationId xmlns:a16="http://schemas.microsoft.com/office/drawing/2014/main" id="{4D756113-9E3A-68F4-F0B3-F88633B10F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127" y="1733384"/>
            <a:ext cx="1080000" cy="1080000"/>
          </a:xfrm>
          <a:prstGeom prst="rect">
            <a:avLst/>
          </a:prstGeom>
        </p:spPr>
      </p:pic>
      <p:sp>
        <p:nvSpPr>
          <p:cNvPr id="10" name="TextBox 9">
            <a:extLst>
              <a:ext uri="{FF2B5EF4-FFF2-40B4-BE49-F238E27FC236}">
                <a16:creationId xmlns:a16="http://schemas.microsoft.com/office/drawing/2014/main" id="{8FB72588-9686-3A81-287F-BEE3EDF016A5}"/>
              </a:ext>
            </a:extLst>
          </p:cNvPr>
          <p:cNvSpPr txBox="1"/>
          <p:nvPr/>
        </p:nvSpPr>
        <p:spPr>
          <a:xfrm>
            <a:off x="1925127" y="1857886"/>
            <a:ext cx="4170873" cy="830997"/>
          </a:xfrm>
          <a:prstGeom prst="rect">
            <a:avLst/>
          </a:prstGeom>
          <a:noFill/>
        </p:spPr>
        <p:txBody>
          <a:bodyPr wrap="square">
            <a:spAutoFit/>
          </a:bodyPr>
          <a:lstStyle/>
          <a:p>
            <a:r>
              <a:rPr lang="vi-VN" sz="2400" b="1" dirty="0">
                <a:effectLst/>
                <a:latin typeface="Calibri (Body)"/>
              </a:rPr>
              <a:t>Mạng Nơ-ron: </a:t>
            </a:r>
            <a:r>
              <a:rPr lang="vi-VN" sz="2400" dirty="0">
                <a:effectLst/>
                <a:latin typeface="Calibri (Body)"/>
              </a:rPr>
              <a:t>Huấn luyện </a:t>
            </a:r>
            <a:r>
              <a:rPr lang="en-US" sz="2400" dirty="0" err="1">
                <a:effectLst/>
                <a:latin typeface="Calibri (Body)"/>
              </a:rPr>
              <a:t>mạng</a:t>
            </a:r>
            <a:r>
              <a:rPr lang="vi-VN" sz="2400" dirty="0">
                <a:effectLst/>
                <a:latin typeface="Calibri (Body)"/>
              </a:rPr>
              <a:t>, chẩn đoán bệnh.</a:t>
            </a:r>
            <a:endParaRPr lang="en-US" sz="2400" dirty="0">
              <a:latin typeface="Calibri (Body)"/>
            </a:endParaRPr>
          </a:p>
        </p:txBody>
      </p:sp>
      <p:sp>
        <p:nvSpPr>
          <p:cNvPr id="12" name="TextBox 11">
            <a:extLst>
              <a:ext uri="{FF2B5EF4-FFF2-40B4-BE49-F238E27FC236}">
                <a16:creationId xmlns:a16="http://schemas.microsoft.com/office/drawing/2014/main" id="{DD391C7E-86D0-5B9D-CF58-DDFC9E6F7868}"/>
              </a:ext>
            </a:extLst>
          </p:cNvPr>
          <p:cNvSpPr txBox="1"/>
          <p:nvPr/>
        </p:nvSpPr>
        <p:spPr>
          <a:xfrm>
            <a:off x="1925127" y="3105260"/>
            <a:ext cx="4170873" cy="830997"/>
          </a:xfrm>
          <a:prstGeom prst="rect">
            <a:avLst/>
          </a:prstGeom>
          <a:noFill/>
        </p:spPr>
        <p:txBody>
          <a:bodyPr wrap="square">
            <a:spAutoFit/>
          </a:bodyPr>
          <a:lstStyle/>
          <a:p>
            <a:r>
              <a:rPr lang="vi-VN" sz="2400" b="1" dirty="0">
                <a:latin typeface="Calibri (Body)"/>
              </a:rPr>
              <a:t>Hệ Thống Điện: </a:t>
            </a:r>
            <a:r>
              <a:rPr lang="vi-VN" sz="2400" dirty="0">
                <a:latin typeface="Calibri (Body)"/>
              </a:rPr>
              <a:t>Điều độ tải, giảm tổn thất năng lượng.</a:t>
            </a:r>
            <a:endParaRPr lang="en-US" sz="2400" dirty="0">
              <a:latin typeface="Calibri (Body)"/>
            </a:endParaRPr>
          </a:p>
        </p:txBody>
      </p:sp>
      <p:sp>
        <p:nvSpPr>
          <p:cNvPr id="14" name="TextBox 13">
            <a:extLst>
              <a:ext uri="{FF2B5EF4-FFF2-40B4-BE49-F238E27FC236}">
                <a16:creationId xmlns:a16="http://schemas.microsoft.com/office/drawing/2014/main" id="{89003F5A-496B-087D-F246-7FAAAB2AE2BA}"/>
              </a:ext>
            </a:extLst>
          </p:cNvPr>
          <p:cNvSpPr txBox="1"/>
          <p:nvPr/>
        </p:nvSpPr>
        <p:spPr>
          <a:xfrm>
            <a:off x="1925127" y="4352634"/>
            <a:ext cx="4170873" cy="830997"/>
          </a:xfrm>
          <a:prstGeom prst="rect">
            <a:avLst/>
          </a:prstGeom>
          <a:noFill/>
        </p:spPr>
        <p:txBody>
          <a:bodyPr wrap="square">
            <a:spAutoFit/>
          </a:bodyPr>
          <a:lstStyle/>
          <a:p>
            <a:r>
              <a:rPr lang="en-US" sz="2400" b="1" dirty="0" err="1"/>
              <a:t>Xử</a:t>
            </a:r>
            <a:r>
              <a:rPr lang="en-US" sz="2400" b="1" dirty="0"/>
              <a:t> Lý </a:t>
            </a:r>
            <a:r>
              <a:rPr lang="en-US" sz="2400" b="1" dirty="0" err="1"/>
              <a:t>Ảnh</a:t>
            </a:r>
            <a:r>
              <a:rPr lang="en-US" sz="2400" b="1" dirty="0"/>
              <a:t>: </a:t>
            </a:r>
            <a:r>
              <a:rPr lang="en-US" sz="2400" dirty="0" err="1"/>
              <a:t>Phân</a:t>
            </a:r>
            <a:r>
              <a:rPr lang="en-US" sz="2400" dirty="0"/>
              <a:t> </a:t>
            </a:r>
            <a:r>
              <a:rPr lang="en-US" sz="2400" dirty="0" err="1"/>
              <a:t>loại</a:t>
            </a:r>
            <a:r>
              <a:rPr lang="en-US" sz="2400" dirty="0"/>
              <a:t> </a:t>
            </a:r>
            <a:r>
              <a:rPr lang="en-US" sz="2400" dirty="0" err="1"/>
              <a:t>ảnh</a:t>
            </a:r>
            <a:r>
              <a:rPr lang="en-US" sz="2400" dirty="0"/>
              <a:t>, </a:t>
            </a:r>
          </a:p>
          <a:p>
            <a:r>
              <a:rPr lang="en-US" sz="2400" dirty="0" err="1"/>
              <a:t>nhận</a:t>
            </a:r>
            <a:r>
              <a:rPr lang="en-US" sz="2400" dirty="0"/>
              <a:t> </a:t>
            </a:r>
            <a:r>
              <a:rPr lang="en-US" sz="2400" dirty="0" err="1"/>
              <a:t>diện</a:t>
            </a:r>
            <a:r>
              <a:rPr lang="en-US" sz="2400" dirty="0"/>
              <a:t> </a:t>
            </a:r>
            <a:r>
              <a:rPr lang="en-US" sz="2400" dirty="0" err="1"/>
              <a:t>khuôn</a:t>
            </a:r>
            <a:r>
              <a:rPr lang="en-US" sz="2400" dirty="0"/>
              <a:t> </a:t>
            </a:r>
            <a:r>
              <a:rPr lang="en-US" sz="2400" dirty="0" err="1"/>
              <a:t>mặt</a:t>
            </a:r>
            <a:r>
              <a:rPr lang="en-US" sz="2400" dirty="0"/>
              <a:t>.</a:t>
            </a:r>
            <a:endParaRPr lang="en-US" sz="2400" dirty="0">
              <a:latin typeface="Calibri (Body)"/>
            </a:endParaRPr>
          </a:p>
        </p:txBody>
      </p:sp>
      <p:sp>
        <p:nvSpPr>
          <p:cNvPr id="16" name="TextBox 15">
            <a:extLst>
              <a:ext uri="{FF2B5EF4-FFF2-40B4-BE49-F238E27FC236}">
                <a16:creationId xmlns:a16="http://schemas.microsoft.com/office/drawing/2014/main" id="{C4DD635E-3832-CACB-EB6E-5C55311D097F}"/>
              </a:ext>
            </a:extLst>
          </p:cNvPr>
          <p:cNvSpPr txBox="1"/>
          <p:nvPr/>
        </p:nvSpPr>
        <p:spPr>
          <a:xfrm>
            <a:off x="7071074" y="1857886"/>
            <a:ext cx="4170873" cy="830997"/>
          </a:xfrm>
          <a:prstGeom prst="rect">
            <a:avLst/>
          </a:prstGeom>
          <a:noFill/>
        </p:spPr>
        <p:txBody>
          <a:bodyPr wrap="square">
            <a:spAutoFit/>
          </a:bodyPr>
          <a:lstStyle/>
          <a:p>
            <a:r>
              <a:rPr lang="en-US" sz="2400" b="1" dirty="0" err="1"/>
              <a:t>Lập</a:t>
            </a:r>
            <a:r>
              <a:rPr lang="en-US" sz="2400" b="1" dirty="0"/>
              <a:t> </a:t>
            </a:r>
            <a:r>
              <a:rPr lang="en-US" sz="2400" b="1" dirty="0" err="1"/>
              <a:t>Lịch</a:t>
            </a:r>
            <a:r>
              <a:rPr lang="en-US" sz="2400" b="1" dirty="0"/>
              <a:t>: </a:t>
            </a:r>
            <a:r>
              <a:rPr lang="en-US" sz="2400" dirty="0" err="1"/>
              <a:t>Lập</a:t>
            </a:r>
            <a:r>
              <a:rPr lang="en-US" sz="2400" dirty="0"/>
              <a:t> </a:t>
            </a:r>
            <a:r>
              <a:rPr lang="en-US" sz="2400" dirty="0" err="1"/>
              <a:t>lịch</a:t>
            </a:r>
            <a:r>
              <a:rPr lang="en-US" sz="2400" dirty="0"/>
              <a:t> </a:t>
            </a:r>
            <a:r>
              <a:rPr lang="en-US" sz="2400" dirty="0" err="1"/>
              <a:t>công</a:t>
            </a:r>
            <a:r>
              <a:rPr lang="en-US" sz="2400" dirty="0"/>
              <a:t> </a:t>
            </a:r>
            <a:r>
              <a:rPr lang="en-US" sz="2400" dirty="0" err="1"/>
              <a:t>việc</a:t>
            </a:r>
            <a:r>
              <a:rPr lang="en-US" sz="2400" dirty="0"/>
              <a:t>, </a:t>
            </a:r>
            <a:r>
              <a:rPr lang="en-US" sz="2400" dirty="0" err="1"/>
              <a:t>lập</a:t>
            </a:r>
            <a:r>
              <a:rPr lang="en-US" sz="2400" dirty="0"/>
              <a:t> </a:t>
            </a:r>
            <a:r>
              <a:rPr lang="en-US" sz="2400" dirty="0" err="1"/>
              <a:t>lịch</a:t>
            </a:r>
            <a:r>
              <a:rPr lang="en-US" sz="2400" dirty="0"/>
              <a:t> </a:t>
            </a:r>
            <a:r>
              <a:rPr lang="en-US" sz="2400" dirty="0" err="1"/>
              <a:t>sản</a:t>
            </a:r>
            <a:r>
              <a:rPr lang="en-US" sz="2400" dirty="0"/>
              <a:t> </a:t>
            </a:r>
            <a:r>
              <a:rPr lang="en-US" sz="2400" dirty="0" err="1"/>
              <a:t>xuất</a:t>
            </a:r>
            <a:endParaRPr lang="en-US" sz="2400" dirty="0">
              <a:latin typeface="Calibri (Body)"/>
            </a:endParaRPr>
          </a:p>
        </p:txBody>
      </p:sp>
      <p:sp>
        <p:nvSpPr>
          <p:cNvPr id="18" name="TextBox 17">
            <a:extLst>
              <a:ext uri="{FF2B5EF4-FFF2-40B4-BE49-F238E27FC236}">
                <a16:creationId xmlns:a16="http://schemas.microsoft.com/office/drawing/2014/main" id="{8648B7BD-BCF7-91EC-654D-4147FC52B00B}"/>
              </a:ext>
            </a:extLst>
          </p:cNvPr>
          <p:cNvSpPr txBox="1"/>
          <p:nvPr/>
        </p:nvSpPr>
        <p:spPr>
          <a:xfrm>
            <a:off x="7071074" y="3105260"/>
            <a:ext cx="4170873" cy="830997"/>
          </a:xfrm>
          <a:prstGeom prst="rect">
            <a:avLst/>
          </a:prstGeom>
          <a:noFill/>
        </p:spPr>
        <p:txBody>
          <a:bodyPr wrap="square">
            <a:spAutoFit/>
          </a:bodyPr>
          <a:lstStyle/>
          <a:p>
            <a:r>
              <a:rPr lang="en-US" sz="2400" b="1" dirty="0">
                <a:latin typeface="Calibri (Body)"/>
              </a:rPr>
              <a:t>Đ</a:t>
            </a:r>
            <a:r>
              <a:rPr lang="vi-VN" sz="2400" b="1" dirty="0">
                <a:latin typeface="Calibri (Body)"/>
              </a:rPr>
              <a:t>iện tử: </a:t>
            </a:r>
            <a:r>
              <a:rPr lang="vi-VN" sz="2400" dirty="0">
                <a:latin typeface="Calibri (Body)"/>
              </a:rPr>
              <a:t>Tối ưu hóa cuộn cảm, pin nhiên liệu và bán dẫn.</a:t>
            </a:r>
            <a:endParaRPr lang="en-US" sz="2400" dirty="0">
              <a:latin typeface="Calibri (Body)"/>
            </a:endParaRPr>
          </a:p>
        </p:txBody>
      </p:sp>
      <p:sp>
        <p:nvSpPr>
          <p:cNvPr id="20" name="TextBox 19">
            <a:extLst>
              <a:ext uri="{FF2B5EF4-FFF2-40B4-BE49-F238E27FC236}">
                <a16:creationId xmlns:a16="http://schemas.microsoft.com/office/drawing/2014/main" id="{DA5DE841-DFE9-B89B-A658-9F0865A06E28}"/>
              </a:ext>
            </a:extLst>
          </p:cNvPr>
          <p:cNvSpPr txBox="1"/>
          <p:nvPr/>
        </p:nvSpPr>
        <p:spPr>
          <a:xfrm>
            <a:off x="7071074" y="4352634"/>
            <a:ext cx="4170873" cy="830997"/>
          </a:xfrm>
          <a:prstGeom prst="rect">
            <a:avLst/>
          </a:prstGeom>
          <a:noFill/>
        </p:spPr>
        <p:txBody>
          <a:bodyPr wrap="square">
            <a:spAutoFit/>
          </a:bodyPr>
          <a:lstStyle/>
          <a:p>
            <a:r>
              <a:rPr lang="en-US" sz="2400" b="1" dirty="0" err="1"/>
              <a:t>Điều</a:t>
            </a:r>
            <a:r>
              <a:rPr lang="en-US" sz="2400" b="1" dirty="0"/>
              <a:t> </a:t>
            </a:r>
            <a:r>
              <a:rPr lang="en-US" sz="2400" b="1" dirty="0" err="1"/>
              <a:t>khiển</a:t>
            </a:r>
            <a:r>
              <a:rPr lang="en-US" sz="2400" b="1" dirty="0"/>
              <a:t>: </a:t>
            </a:r>
            <a:r>
              <a:rPr lang="en-US" sz="2400" dirty="0" err="1"/>
              <a:t>Sử</a:t>
            </a:r>
            <a:r>
              <a:rPr lang="en-US" sz="2400" dirty="0"/>
              <a:t> </a:t>
            </a:r>
            <a:r>
              <a:rPr lang="en-US" sz="2400" dirty="0" err="1"/>
              <a:t>dụng</a:t>
            </a:r>
            <a:r>
              <a:rPr lang="en-US" sz="2400" dirty="0"/>
              <a:t> </a:t>
            </a:r>
            <a:r>
              <a:rPr lang="en-US" sz="2400" dirty="0" err="1"/>
              <a:t>trong</a:t>
            </a:r>
            <a:r>
              <a:rPr lang="en-US" sz="2400" dirty="0"/>
              <a:t> </a:t>
            </a:r>
            <a:r>
              <a:rPr lang="en-US" sz="2400" dirty="0" err="1"/>
              <a:t>các</a:t>
            </a:r>
            <a:r>
              <a:rPr lang="en-US" sz="2400" dirty="0"/>
              <a:t> </a:t>
            </a:r>
            <a:r>
              <a:rPr lang="en-US" sz="2400" dirty="0" err="1"/>
              <a:t>bộ</a:t>
            </a:r>
            <a:r>
              <a:rPr lang="en-US" sz="2400" dirty="0"/>
              <a:t> </a:t>
            </a:r>
            <a:r>
              <a:rPr lang="en-US" sz="2400" dirty="0" err="1"/>
              <a:t>điều</a:t>
            </a:r>
            <a:r>
              <a:rPr lang="en-US" sz="2400" dirty="0"/>
              <a:t> </a:t>
            </a:r>
            <a:r>
              <a:rPr lang="en-US" sz="2400" dirty="0" err="1"/>
              <a:t>khiển</a:t>
            </a:r>
            <a:r>
              <a:rPr lang="en-US" sz="2400" dirty="0"/>
              <a:t> PI </a:t>
            </a:r>
            <a:r>
              <a:rPr lang="en-US" sz="2400" dirty="0" err="1"/>
              <a:t>và</a:t>
            </a:r>
            <a:r>
              <a:rPr lang="en-US" sz="2400" dirty="0"/>
              <a:t> PID.</a:t>
            </a:r>
            <a:endParaRPr lang="en-US" sz="2400" dirty="0">
              <a:latin typeface="Calibri (Body)"/>
            </a:endParaRPr>
          </a:p>
        </p:txBody>
      </p:sp>
      <p:pic>
        <p:nvPicPr>
          <p:cNvPr id="22" name="Graphic 21" descr="Image with solid fill">
            <a:extLst>
              <a:ext uri="{FF2B5EF4-FFF2-40B4-BE49-F238E27FC236}">
                <a16:creationId xmlns:a16="http://schemas.microsoft.com/office/drawing/2014/main" id="{F39A3365-ABC6-0653-C175-2BD3ABE142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127" y="4228132"/>
            <a:ext cx="1080000" cy="1080000"/>
          </a:xfrm>
          <a:prstGeom prst="rect">
            <a:avLst/>
          </a:prstGeom>
        </p:spPr>
      </p:pic>
      <p:pic>
        <p:nvPicPr>
          <p:cNvPr id="24" name="Graphic 23" descr="Remote control with solid fill">
            <a:extLst>
              <a:ext uri="{FF2B5EF4-FFF2-40B4-BE49-F238E27FC236}">
                <a16:creationId xmlns:a16="http://schemas.microsoft.com/office/drawing/2014/main" id="{0616CCB3-3551-06DB-4BDC-7E27787B7C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1074" y="4228132"/>
            <a:ext cx="1080000" cy="1080000"/>
          </a:xfrm>
          <a:prstGeom prst="rect">
            <a:avLst/>
          </a:prstGeom>
        </p:spPr>
      </p:pic>
      <p:pic>
        <p:nvPicPr>
          <p:cNvPr id="28" name="Graphic 27" descr="Lightbulb with solid fill">
            <a:extLst>
              <a:ext uri="{FF2B5EF4-FFF2-40B4-BE49-F238E27FC236}">
                <a16:creationId xmlns:a16="http://schemas.microsoft.com/office/drawing/2014/main" id="{E89E1E50-C636-C541-EC81-B6EA01F3F7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5127" y="2980758"/>
            <a:ext cx="1080000" cy="1080000"/>
          </a:xfrm>
          <a:prstGeom prst="rect">
            <a:avLst/>
          </a:prstGeom>
        </p:spPr>
      </p:pic>
      <p:pic>
        <p:nvPicPr>
          <p:cNvPr id="30" name="Graphic 29" descr="Monthly calendar with solid fill">
            <a:extLst>
              <a:ext uri="{FF2B5EF4-FFF2-40B4-BE49-F238E27FC236}">
                <a16:creationId xmlns:a16="http://schemas.microsoft.com/office/drawing/2014/main" id="{9FCAED97-E302-430F-9E62-68D733D1E8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1074" y="1733384"/>
            <a:ext cx="1080000" cy="1080000"/>
          </a:xfrm>
          <a:prstGeom prst="rect">
            <a:avLst/>
          </a:prstGeom>
        </p:spPr>
      </p:pic>
      <p:pic>
        <p:nvPicPr>
          <p:cNvPr id="32" name="Graphic 31" descr="Plug with solid fill">
            <a:extLst>
              <a:ext uri="{FF2B5EF4-FFF2-40B4-BE49-F238E27FC236}">
                <a16:creationId xmlns:a16="http://schemas.microsoft.com/office/drawing/2014/main" id="{05982E91-3E8E-1B86-7089-698189F0E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6882" y="2979880"/>
            <a:ext cx="1080000" cy="1080000"/>
          </a:xfrm>
          <a:prstGeom prst="rect">
            <a:avLst/>
          </a:prstGeom>
        </p:spPr>
      </p:pic>
    </p:spTree>
    <p:extLst>
      <p:ext uri="{BB962C8B-B14F-4D97-AF65-F5344CB8AC3E}">
        <p14:creationId xmlns:p14="http://schemas.microsoft.com/office/powerpoint/2010/main" val="1437758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2183</Words>
  <Application>Microsoft Office PowerPoint</Application>
  <PresentationFormat>Widescreen</PresentationFormat>
  <Paragraphs>192</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Calibri </vt:lpstr>
      <vt:lpstr>Calibri  </vt:lpstr>
      <vt:lpstr>Calibri (Body)</vt:lpstr>
      <vt:lpstr>Arial</vt:lpstr>
      <vt:lpstr>Calibri</vt:lpstr>
      <vt:lpstr>Cambria Math</vt:lpstr>
      <vt:lpstr>Courier New</vt:lpstr>
      <vt:lpstr>Lato</vt:lpstr>
      <vt:lpstr>Times New Roman</vt:lpstr>
      <vt:lpstr>Wingdings</vt:lpstr>
      <vt:lpstr>Office Theme</vt:lpstr>
      <vt:lpstr>PowerPoint Presentation</vt:lpstr>
      <vt:lpstr>I. Thuật toán gốc</vt:lpstr>
      <vt:lpstr>I.1. Cơ chế hoạt động cơ bản</vt:lpstr>
      <vt:lpstr>I.2. Mô hình Toán học (Global Best Version)</vt:lpstr>
      <vt:lpstr>I.3. Quy trình thực hiện thuật toán </vt:lpstr>
      <vt:lpstr>I.4. Độ phức tạp</vt:lpstr>
      <vt:lpstr>II. Các Biến thể của PSO </vt:lpstr>
      <vt:lpstr>II. Các Biến thể của PSO </vt:lpstr>
      <vt:lpstr>III. Ứng dụng thực tiễn</vt:lpstr>
      <vt:lpstr>IV. Phân tích SWOT</vt:lpstr>
      <vt:lpstr>V. Thực thi thuật toán</vt:lpstr>
      <vt:lpstr>V. Thực thi thuật toán</vt:lpstr>
      <vt:lpstr>V. Thực thi thuật toán</vt:lpstr>
      <vt:lpstr>V. Thực thi thuật toán</vt:lpstr>
      <vt:lpstr>V. Mô phỏng &amp; so sánh</vt:lpstr>
      <vt:lpstr>V. Mô phỏng &amp; so sánh</vt:lpstr>
      <vt:lpstr>V. Mô phỏng &amp; so sánh</vt:lpstr>
      <vt:lpstr>V. Mô phỏng &amp; so sánh</vt:lpstr>
      <vt:lpstr>VII.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Dinh Xuan Thai Duong 20235689</cp:lastModifiedBy>
  <cp:revision>21</cp:revision>
  <dcterms:created xsi:type="dcterms:W3CDTF">2021-05-28T04:32:29Z</dcterms:created>
  <dcterms:modified xsi:type="dcterms:W3CDTF">2026-02-02T14:09:37Z</dcterms:modified>
</cp:coreProperties>
</file>